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444" r:id="rId2"/>
    <p:sldId id="256" r:id="rId3"/>
    <p:sldId id="443" r:id="rId4"/>
    <p:sldId id="257" r:id="rId5"/>
    <p:sldId id="262" r:id="rId6"/>
    <p:sldId id="447" r:id="rId7"/>
    <p:sldId id="446" r:id="rId8"/>
    <p:sldId id="261" r:id="rId9"/>
    <p:sldId id="265" r:id="rId10"/>
    <p:sldId id="268" r:id="rId11"/>
    <p:sldId id="442" r:id="rId12"/>
    <p:sldId id="461" r:id="rId13"/>
    <p:sldId id="272" r:id="rId14"/>
    <p:sldId id="438" r:id="rId15"/>
    <p:sldId id="468" r:id="rId16"/>
    <p:sldId id="449" r:id="rId17"/>
    <p:sldId id="463" r:id="rId18"/>
    <p:sldId id="464" r:id="rId19"/>
    <p:sldId id="465" r:id="rId20"/>
    <p:sldId id="466" r:id="rId21"/>
    <p:sldId id="467" r:id="rId22"/>
    <p:sldId id="441" r:id="rId23"/>
    <p:sldId id="450" r:id="rId24"/>
    <p:sldId id="451" r:id="rId25"/>
    <p:sldId id="457" r:id="rId26"/>
    <p:sldId id="445" r:id="rId27"/>
    <p:sldId id="452" r:id="rId28"/>
    <p:sldId id="454" r:id="rId29"/>
    <p:sldId id="453" r:id="rId30"/>
    <p:sldId id="458" r:id="rId31"/>
    <p:sldId id="459" r:id="rId32"/>
    <p:sldId id="448" r:id="rId33"/>
    <p:sldId id="460" r:id="rId34"/>
    <p:sldId id="273" r:id="rId35"/>
    <p:sldId id="276" r:id="rId36"/>
    <p:sldId id="280" r:id="rId37"/>
    <p:sldId id="279" r:id="rId38"/>
    <p:sldId id="473" r:id="rId39"/>
    <p:sldId id="472" r:id="rId40"/>
    <p:sldId id="475" r:id="rId41"/>
    <p:sldId id="474" r:id="rId42"/>
    <p:sldId id="476" r:id="rId43"/>
    <p:sldId id="477" r:id="rId44"/>
    <p:sldId id="478" r:id="rId45"/>
    <p:sldId id="267" r:id="rId46"/>
    <p:sldId id="269" r:id="rId47"/>
    <p:sldId id="270" r:id="rId48"/>
    <p:sldId id="462" r:id="rId49"/>
    <p:sldId id="469" r:id="rId50"/>
    <p:sldId id="470" r:id="rId51"/>
    <p:sldId id="471" r:id="rId52"/>
    <p:sldId id="436" r:id="rId53"/>
    <p:sldId id="437" r:id="rId54"/>
    <p:sldId id="439" r:id="rId55"/>
    <p:sldId id="440" r:id="rId56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4F81BD"/>
    <a:srgbClr val="33CCFF"/>
    <a:srgbClr val="437AAF"/>
    <a:srgbClr val="5BB7E7"/>
    <a:srgbClr val="7CECAC"/>
    <a:srgbClr val="A1F1C3"/>
    <a:srgbClr val="FEFCAA"/>
    <a:srgbClr val="BAEAF1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3792" autoAdjust="0"/>
  </p:normalViewPr>
  <p:slideViewPr>
    <p:cSldViewPr>
      <p:cViewPr varScale="1">
        <p:scale>
          <a:sx n="80" d="100"/>
          <a:sy n="80" d="100"/>
        </p:scale>
        <p:origin x="896" y="5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65CF-AE24-45FF-B2E2-0383C8DF7E72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F2403-9BF6-480F-ADF3-635C67E0069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F2403-9BF6-480F-ADF3-635C67E0069B}" type="slidenum">
              <a:rPr lang="ko-KR" altLang="en-US" smtClean="0"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9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111251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11251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27542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88A68-0B06-4A54-B6B3-9861D6687396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9.wdp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0.wdp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1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2.wdp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3.wdp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4.wdp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microsoft.com/office/2007/relationships/hdphoto" Target="../media/hdphoto15.wdp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6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8.wdp"/><Relationship Id="rId5" Type="http://schemas.openxmlformats.org/officeDocument/2006/relationships/image" Target="../media/image51.png"/><Relationship Id="rId4" Type="http://schemas.microsoft.com/office/2007/relationships/hdphoto" Target="../media/hdphoto17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9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9.wdp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0.png"/><Relationship Id="rId7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0.png"/><Relationship Id="rId9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rot="10800000">
            <a:off x="6948264" y="1849388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788892" y="4756400"/>
            <a:ext cx="21755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서수민 최재영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임용희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79512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A7A0B-377D-4505-9091-EFE9CEE163B1}"/>
              </a:ext>
            </a:extLst>
          </p:cNvPr>
          <p:cNvSpPr/>
          <p:nvPr/>
        </p:nvSpPr>
        <p:spPr>
          <a:xfrm>
            <a:off x="3707904" y="2569469"/>
            <a:ext cx="4608512" cy="1008112"/>
          </a:xfrm>
          <a:prstGeom prst="rect">
            <a:avLst/>
          </a:prstGeom>
          <a:solidFill>
            <a:srgbClr val="5BB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11266" name="Picture 2" descr="나 혼자 산다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1390650"/>
            <a:ext cx="2667000" cy="293370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9521368-EFE7-4BEE-8CC8-B3D27AECA9B7}"/>
              </a:ext>
            </a:extLst>
          </p:cNvPr>
          <p:cNvSpPr/>
          <p:nvPr/>
        </p:nvSpPr>
        <p:spPr>
          <a:xfrm>
            <a:off x="4447952" y="2761017"/>
            <a:ext cx="36615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나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..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집 팔 수 있을까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3E61E5-B99A-4F30-A81E-B86B1F5BBD4C}"/>
              </a:ext>
            </a:extLst>
          </p:cNvPr>
          <p:cNvSpPr/>
          <p:nvPr/>
        </p:nvSpPr>
        <p:spPr>
          <a:xfrm>
            <a:off x="7519060" y="4602512"/>
            <a:ext cx="7152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조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47285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 rot="10800000">
            <a:off x="6948264" y="1849388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데이터 </a:t>
              </a:r>
              <a:r>
                <a:rPr kumimoji="0" lang="ko-KR" altLang="en-US" sz="3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전처리</a:t>
              </a: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    </a:t>
              </a:r>
              <a:r>
                <a:rPr kumimoji="0" lang="en-US" altLang="ko-K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	</a:t>
              </a: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 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FA6-7E7C-40F6-89A3-BB77D1AE7F7B}"/>
              </a:ext>
            </a:extLst>
          </p:cNvPr>
          <p:cNvSpPr txBox="1"/>
          <p:nvPr/>
        </p:nvSpPr>
        <p:spPr>
          <a:xfrm>
            <a:off x="3758145" y="388577"/>
            <a:ext cx="2880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1) N/A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값 처리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4674C0-E0BC-4630-9BA4-2793DF8D5EFE}"/>
              </a:ext>
            </a:extLst>
          </p:cNvPr>
          <p:cNvSpPr txBox="1"/>
          <p:nvPr/>
        </p:nvSpPr>
        <p:spPr>
          <a:xfrm>
            <a:off x="1790691" y="1108647"/>
            <a:ext cx="556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3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②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other/none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으로 표기 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B940B8-3C2C-45EB-A95D-701298A26FF1}"/>
              </a:ext>
            </a:extLst>
          </p:cNvPr>
          <p:cNvSpPr txBox="1"/>
          <p:nvPr/>
        </p:nvSpPr>
        <p:spPr>
          <a:xfrm>
            <a:off x="971600" y="5315554"/>
            <a:ext cx="8856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*Exterior1st, Exterior2nd, </a:t>
            </a:r>
            <a:r>
              <a:rPr lang="en-US" altLang="ko-KR" sz="1200" dirty="0" err="1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MasVnrType</a:t>
            </a:r>
            <a:r>
              <a:rPr lang="en-US" altLang="ko-KR" sz="12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fence, </a:t>
            </a:r>
            <a:r>
              <a:rPr lang="en-US" altLang="ko-KR" sz="1200" dirty="0" err="1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MiscFeature</a:t>
            </a:r>
            <a:r>
              <a:rPr lang="en-US" altLang="ko-KR" sz="12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alley, fireplace…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위와 같은 방식으로 처리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EECB44F-7B5D-40DB-AE67-DA69F675CCB5}"/>
              </a:ext>
            </a:extLst>
          </p:cNvPr>
          <p:cNvGrpSpPr/>
          <p:nvPr/>
        </p:nvGrpSpPr>
        <p:grpSpPr>
          <a:xfrm>
            <a:off x="1100714" y="2011233"/>
            <a:ext cx="6942572" cy="2488088"/>
            <a:chOff x="1026033" y="2011233"/>
            <a:chExt cx="6942572" cy="248808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B90E083-A8D0-4690-816D-0F1124C8B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6033" y="2067204"/>
              <a:ext cx="2597955" cy="2318736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B2C62C2-42A2-4BD4-B619-F9CC18F8448C}"/>
                </a:ext>
              </a:extLst>
            </p:cNvPr>
            <p:cNvGrpSpPr/>
            <p:nvPr/>
          </p:nvGrpSpPr>
          <p:grpSpPr>
            <a:xfrm>
              <a:off x="4335174" y="2011233"/>
              <a:ext cx="3633431" cy="2488088"/>
              <a:chOff x="4335174" y="2011233"/>
              <a:chExt cx="3633431" cy="2488088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CB0D1EA0-AE4F-4D14-AA99-CF9B7D0B5E46}"/>
                  </a:ext>
                </a:extLst>
              </p:cNvPr>
              <p:cNvGrpSpPr/>
              <p:nvPr/>
            </p:nvGrpSpPr>
            <p:grpSpPr>
              <a:xfrm>
                <a:off x="4335174" y="2011233"/>
                <a:ext cx="3633431" cy="1488828"/>
                <a:chOff x="4335174" y="2011233"/>
                <a:chExt cx="3633431" cy="1488828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24D52C29-BB62-4636-BB24-0F6EFD2C12A4}"/>
                    </a:ext>
                  </a:extLst>
                </p:cNvPr>
                <p:cNvSpPr/>
                <p:nvPr/>
              </p:nvSpPr>
              <p:spPr>
                <a:xfrm>
                  <a:off x="4491563" y="2011233"/>
                  <a:ext cx="325332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6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Pool Area(</a:t>
                  </a:r>
                  <a:r>
                    <a:rPr lang="ko-KR" altLang="en-US" sz="16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면적</a:t>
                  </a:r>
                  <a:r>
                    <a:rPr lang="en-US" altLang="ko-KR" sz="16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)</a:t>
                  </a:r>
                  <a:r>
                    <a:rPr lang="ko-KR" altLang="en-US" sz="16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에 관해 </a:t>
                  </a:r>
                  <a:r>
                    <a:rPr lang="en-US" altLang="ko-KR" sz="16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0</a:t>
                  </a:r>
                  <a:r>
                    <a:rPr lang="ko-KR" altLang="en-US" sz="16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으로 표기 </a:t>
                  </a:r>
                  <a:endParaRPr lang="ko-KR" altLang="en-US" sz="1600" dirty="0"/>
                </a:p>
              </p:txBody>
            </p:sp>
            <p:sp>
              <p:nvSpPr>
                <p:cNvPr id="15" name="화살표: 아래쪽 14">
                  <a:extLst>
                    <a:ext uri="{FF2B5EF4-FFF2-40B4-BE49-F238E27FC236}">
                      <a16:creationId xmlns:a16="http://schemas.microsoft.com/office/drawing/2014/main" id="{5BA10A4D-184F-4792-B312-F962797644F9}"/>
                    </a:ext>
                  </a:extLst>
                </p:cNvPr>
                <p:cNvSpPr/>
                <p:nvPr/>
              </p:nvSpPr>
              <p:spPr>
                <a:xfrm>
                  <a:off x="5901646" y="2484550"/>
                  <a:ext cx="500487" cy="542194"/>
                </a:xfrm>
                <a:prstGeom prst="down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E684C8C1-AB1B-4C55-A542-8C3D761FD559}"/>
                    </a:ext>
                  </a:extLst>
                </p:cNvPr>
                <p:cNvSpPr/>
                <p:nvPr/>
              </p:nvSpPr>
              <p:spPr>
                <a:xfrm>
                  <a:off x="4335174" y="3161507"/>
                  <a:ext cx="363343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16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당연히 </a:t>
                  </a:r>
                  <a:r>
                    <a:rPr lang="en-US" altLang="ko-KR" sz="16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pool quality</a:t>
                  </a:r>
                  <a:r>
                    <a:rPr lang="ko-KR" altLang="en-US" sz="16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에 대한 정보가 부재 </a:t>
                  </a:r>
                  <a:endParaRPr lang="ko-KR" altLang="en-US" sz="1600" dirty="0"/>
                </a:p>
              </p:txBody>
            </p:sp>
          </p:grpSp>
          <p:sp>
            <p:nvSpPr>
              <p:cNvPr id="21" name="화살표: 아래쪽 20">
                <a:extLst>
                  <a:ext uri="{FF2B5EF4-FFF2-40B4-BE49-F238E27FC236}">
                    <a16:creationId xmlns:a16="http://schemas.microsoft.com/office/drawing/2014/main" id="{BA6C04E6-BF29-49F4-AB68-A9B0DD58FD78}"/>
                  </a:ext>
                </a:extLst>
              </p:cNvPr>
              <p:cNvSpPr/>
              <p:nvPr/>
            </p:nvSpPr>
            <p:spPr>
              <a:xfrm>
                <a:off x="5901646" y="3634824"/>
                <a:ext cx="500487" cy="542194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AE67D4F-E625-486F-8CAB-421DBC5E0953}"/>
                  </a:ext>
                </a:extLst>
              </p:cNvPr>
              <p:cNvSpPr/>
              <p:nvPr/>
            </p:nvSpPr>
            <p:spPr>
              <a:xfrm>
                <a:off x="4844929" y="4160767"/>
                <a:ext cx="261392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 err="1">
                    <a:highlight>
                      <a:srgbClr val="FFFF00"/>
                    </a:highlight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poolQC</a:t>
                </a:r>
                <a:r>
                  <a:rPr lang="ko-KR" altLang="en-US" sz="1600" dirty="0">
                    <a:highlight>
                      <a:srgbClr val="FFFF00"/>
                    </a:highlight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에 </a:t>
                </a:r>
                <a:r>
                  <a:rPr lang="en-US" altLang="ko-KR" sz="1600" dirty="0">
                    <a:highlight>
                      <a:srgbClr val="FFFF00"/>
                    </a:highlight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none</a:t>
                </a:r>
                <a:r>
                  <a:rPr lang="ko-KR" altLang="en-US" sz="1600" dirty="0">
                    <a:highlight>
                      <a:srgbClr val="FFFF00"/>
                    </a:highlight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이라고 채움 </a:t>
                </a:r>
                <a:endParaRPr lang="ko-KR" altLang="en-US" sz="1600" dirty="0">
                  <a:highlight>
                    <a:srgbClr val="FFFF00"/>
                  </a:highlight>
                </a:endParaRPr>
              </a:p>
            </p:txBody>
          </p:sp>
        </p:grp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A93E18-7A1B-4914-848C-8F2EDF2FB8F9}"/>
              </a:ext>
            </a:extLst>
          </p:cNvPr>
          <p:cNvSpPr/>
          <p:nvPr/>
        </p:nvSpPr>
        <p:spPr>
          <a:xfrm>
            <a:off x="4160940" y="4447497"/>
            <a:ext cx="4063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(0</a:t>
            </a:r>
            <a:r>
              <a:rPr lang="ko-KR" altLang="en-US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으로 표기하는 방법도 있으나</a:t>
            </a:r>
            <a:r>
              <a:rPr lang="en-US" altLang="ko-KR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다른 항목들이 수치형이 아님</a:t>
            </a:r>
            <a:r>
              <a:rPr lang="en-US" altLang="ko-KR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!)</a:t>
            </a:r>
          </a:p>
          <a:p>
            <a:pPr algn="r"/>
            <a:r>
              <a:rPr lang="en-US" altLang="ko-KR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&lt;</a:t>
            </a:r>
            <a:r>
              <a:rPr lang="ko-KR" altLang="en-US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이후 </a:t>
            </a:r>
            <a:r>
              <a:rPr lang="en-US" altLang="ko-KR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일괄처리</a:t>
            </a:r>
            <a:r>
              <a:rPr lang="en-US" altLang="ko-KR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09186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 rot="10800000">
            <a:off x="6948264" y="2356130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데이터 </a:t>
              </a:r>
              <a:r>
                <a:rPr kumimoji="0" lang="ko-KR" altLang="en-US" sz="3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전처리</a:t>
              </a: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    </a:t>
              </a:r>
              <a:r>
                <a:rPr kumimoji="0" lang="en-US" altLang="ko-K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	</a:t>
              </a: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 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FA6-7E7C-40F6-89A3-BB77D1AE7F7B}"/>
              </a:ext>
            </a:extLst>
          </p:cNvPr>
          <p:cNvSpPr txBox="1"/>
          <p:nvPr/>
        </p:nvSpPr>
        <p:spPr>
          <a:xfrm>
            <a:off x="3758145" y="388577"/>
            <a:ext cx="3622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2)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범주형 자료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처리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4674C0-E0BC-4630-9BA4-2793DF8D5EFE}"/>
              </a:ext>
            </a:extLst>
          </p:cNvPr>
          <p:cNvSpPr txBox="1"/>
          <p:nvPr/>
        </p:nvSpPr>
        <p:spPr>
          <a:xfrm>
            <a:off x="2586155" y="1108647"/>
            <a:ext cx="3971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①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좋고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,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나쁨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의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팩터화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B940B8-3C2C-45EB-A95D-701298A26FF1}"/>
              </a:ext>
            </a:extLst>
          </p:cNvPr>
          <p:cNvSpPr txBox="1"/>
          <p:nvPr/>
        </p:nvSpPr>
        <p:spPr>
          <a:xfrm>
            <a:off x="179512" y="5326423"/>
            <a:ext cx="93344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* '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ExterQual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', '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ExterCond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', '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GarageQual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', '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GarageCond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', '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FireplaceQu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', '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KitchenQual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', '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HeatingQC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', '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BsmtQual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', '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BsmtCond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','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PoolQC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'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1F16DF2-EB6D-44B4-8D75-9584A4DA0818}"/>
              </a:ext>
            </a:extLst>
          </p:cNvPr>
          <p:cNvGrpSpPr/>
          <p:nvPr/>
        </p:nvGrpSpPr>
        <p:grpSpPr>
          <a:xfrm>
            <a:off x="1122162" y="3943018"/>
            <a:ext cx="6923970" cy="717362"/>
            <a:chOff x="1492271" y="4096653"/>
            <a:chExt cx="6923970" cy="717362"/>
          </a:xfrm>
        </p:grpSpPr>
        <p:sp>
          <p:nvSpPr>
            <p:cNvPr id="21" name="화살표: 아래쪽 20">
              <a:extLst>
                <a:ext uri="{FF2B5EF4-FFF2-40B4-BE49-F238E27FC236}">
                  <a16:creationId xmlns:a16="http://schemas.microsoft.com/office/drawing/2014/main" id="{56E3CD93-D329-4497-AB08-A43C2734434E}"/>
                </a:ext>
              </a:extLst>
            </p:cNvPr>
            <p:cNvSpPr/>
            <p:nvPr/>
          </p:nvSpPr>
          <p:spPr>
            <a:xfrm rot="16200000">
              <a:off x="1513886" y="4075038"/>
              <a:ext cx="518759" cy="56198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18F3223-4A4D-4EAE-8C68-7B5148C4FC93}"/>
                </a:ext>
              </a:extLst>
            </p:cNvPr>
            <p:cNvSpPr/>
            <p:nvPr/>
          </p:nvSpPr>
          <p:spPr>
            <a:xfrm>
              <a:off x="2112464" y="4167684"/>
              <a:ext cx="630377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Ex(Excellent,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5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), </a:t>
              </a: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Gd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(Good,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4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), TA(Average/Typical,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3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),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FA(Fair,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2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), Po(Poor,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1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)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팩터화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 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0B85E6-AB94-4FD2-B67F-7A447082764D}"/>
              </a:ext>
            </a:extLst>
          </p:cNvPr>
          <p:cNvSpPr/>
          <p:nvPr/>
        </p:nvSpPr>
        <p:spPr>
          <a:xfrm>
            <a:off x="3496209" y="1931413"/>
            <a:ext cx="19060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Quality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에 관한 변수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66AC6F6-8D89-491C-A7D9-3376DEAAB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903" y="3283611"/>
            <a:ext cx="2066925" cy="39052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AB813C61-7930-40A7-92B2-AEBD82E50C47}"/>
              </a:ext>
            </a:extLst>
          </p:cNvPr>
          <p:cNvSpPr/>
          <p:nvPr/>
        </p:nvSpPr>
        <p:spPr>
          <a:xfrm>
            <a:off x="3496209" y="2932336"/>
            <a:ext cx="21559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Condition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에 관한 변수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267" name="그림 11266">
            <a:extLst>
              <a:ext uri="{FF2B5EF4-FFF2-40B4-BE49-F238E27FC236}">
                <a16:creationId xmlns:a16="http://schemas.microsoft.com/office/drawing/2014/main" id="{76A26E5A-C5EA-41CC-91F8-904A9687D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209" y="2307674"/>
            <a:ext cx="17049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41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 rot="10800000">
            <a:off x="6948264" y="1849388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데이터 </a:t>
              </a:r>
              <a:r>
                <a:rPr kumimoji="0" lang="ko-KR" altLang="en-US" sz="3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전처리</a:t>
              </a: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    </a:t>
              </a:r>
              <a:r>
                <a:rPr kumimoji="0" lang="en-US" altLang="ko-K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	</a:t>
              </a: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 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FA6-7E7C-40F6-89A3-BB77D1AE7F7B}"/>
              </a:ext>
            </a:extLst>
          </p:cNvPr>
          <p:cNvSpPr txBox="1"/>
          <p:nvPr/>
        </p:nvSpPr>
        <p:spPr>
          <a:xfrm>
            <a:off x="3758145" y="388577"/>
            <a:ext cx="3622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2)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범주형 자료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처리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4674C0-E0BC-4630-9BA4-2793DF8D5EFE}"/>
              </a:ext>
            </a:extLst>
          </p:cNvPr>
          <p:cNvSpPr txBox="1"/>
          <p:nvPr/>
        </p:nvSpPr>
        <p:spPr>
          <a:xfrm>
            <a:off x="2184485" y="1108647"/>
            <a:ext cx="4775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②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One-hot Encoding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 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B940B8-3C2C-45EB-A95D-701298A26FF1}"/>
              </a:ext>
            </a:extLst>
          </p:cNvPr>
          <p:cNvSpPr txBox="1"/>
          <p:nvPr/>
        </p:nvSpPr>
        <p:spPr>
          <a:xfrm>
            <a:off x="206093" y="5326423"/>
            <a:ext cx="8758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*Str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eet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, Alley …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위와 같은 방식으로 처리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1F16DF2-EB6D-44B4-8D75-9584A4DA0818}"/>
              </a:ext>
            </a:extLst>
          </p:cNvPr>
          <p:cNvGrpSpPr/>
          <p:nvPr/>
        </p:nvGrpSpPr>
        <p:grpSpPr>
          <a:xfrm>
            <a:off x="1197655" y="4210949"/>
            <a:ext cx="6830729" cy="518759"/>
            <a:chOff x="1503147" y="4054786"/>
            <a:chExt cx="6830729" cy="518759"/>
          </a:xfrm>
        </p:grpSpPr>
        <p:sp>
          <p:nvSpPr>
            <p:cNvPr id="21" name="화살표: 아래쪽 20">
              <a:extLst>
                <a:ext uri="{FF2B5EF4-FFF2-40B4-BE49-F238E27FC236}">
                  <a16:creationId xmlns:a16="http://schemas.microsoft.com/office/drawing/2014/main" id="{56E3CD93-D329-4497-AB08-A43C2734434E}"/>
                </a:ext>
              </a:extLst>
            </p:cNvPr>
            <p:cNvSpPr/>
            <p:nvPr/>
          </p:nvSpPr>
          <p:spPr>
            <a:xfrm rot="16200000">
              <a:off x="1524762" y="4033171"/>
              <a:ext cx="518759" cy="56198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18F3223-4A4D-4EAE-8C68-7B5148C4FC93}"/>
                </a:ext>
              </a:extLst>
            </p:cNvPr>
            <p:cNvSpPr/>
            <p:nvPr/>
          </p:nvSpPr>
          <p:spPr>
            <a:xfrm>
              <a:off x="2112464" y="4167684"/>
              <a:ext cx="622141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기준 변수 외 변수는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0 ,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기준 변수는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1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로 코딩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669C5BD-C0DD-4DA3-8693-86939BA1EF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230"/>
          <a:stretch/>
        </p:blipFill>
        <p:spPr>
          <a:xfrm>
            <a:off x="1115616" y="1993404"/>
            <a:ext cx="1762125" cy="4755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601FFCD-A726-4961-B5A7-C525D98BE5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75"/>
          <a:stretch/>
        </p:blipFill>
        <p:spPr>
          <a:xfrm>
            <a:off x="3707904" y="1993404"/>
            <a:ext cx="4512903" cy="163590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B8CBAB06-8B71-4A65-B7D6-3F4386C909F6}"/>
              </a:ext>
            </a:extLst>
          </p:cNvPr>
          <p:cNvSpPr/>
          <p:nvPr/>
        </p:nvSpPr>
        <p:spPr>
          <a:xfrm>
            <a:off x="1030005" y="2522017"/>
            <a:ext cx="1933345" cy="823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범주형 자료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: Street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카테고리에 따른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SalePrice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평균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6363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 rot="10800000">
            <a:off x="6948264" y="1849388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79512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F7E59E-F843-43DA-8CF7-E3FDC6F4C7B6}"/>
              </a:ext>
            </a:extLst>
          </p:cNvPr>
          <p:cNvGrpSpPr/>
          <p:nvPr/>
        </p:nvGrpSpPr>
        <p:grpSpPr>
          <a:xfrm>
            <a:off x="3779912" y="2475868"/>
            <a:ext cx="4536504" cy="1245728"/>
            <a:chOff x="3779912" y="2425173"/>
            <a:chExt cx="4536504" cy="124572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3779912" y="2425173"/>
              <a:ext cx="4536504" cy="1245728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9521368-EFE7-4BEE-8CC8-B3D27AECA9B7}"/>
                </a:ext>
              </a:extLst>
            </p:cNvPr>
            <p:cNvSpPr/>
            <p:nvPr/>
          </p:nvSpPr>
          <p:spPr>
            <a:xfrm>
              <a:off x="4427984" y="2491608"/>
              <a:ext cx="3812112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#2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모델링</a:t>
              </a:r>
              <a:endPara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274F93D-FADD-4C4C-B6B6-B7DAB6474D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74" y="1878211"/>
            <a:ext cx="2667000" cy="195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30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모델링</a:t>
              </a:r>
              <a:r>
                <a:rPr kumimoji="0" lang="en-US" altLang="ko-K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: </a:t>
              </a: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누가 가장 정확할까요</a:t>
              </a:r>
              <a:r>
                <a:rPr kumimoji="0" lang="en-US" altLang="ko-K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? 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60" name="Picture 12" descr="ì íë¬´ì ëí ì´ë¯¸ì§ ê²ìê²°ê³¼">
            <a:extLst>
              <a:ext uri="{FF2B5EF4-FFF2-40B4-BE49-F238E27FC236}">
                <a16:creationId xmlns:a16="http://schemas.microsoft.com/office/drawing/2014/main" id="{6C1A392F-3ACF-48D8-B43C-905AC75D4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00" b="97200" l="10000" r="90000">
                        <a14:foregroundMark x1="42200" y1="8800" x2="45200" y2="8933"/>
                        <a14:foregroundMark x1="58800" y1="90000" x2="56800" y2="97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40" b="6549"/>
          <a:stretch/>
        </p:blipFill>
        <p:spPr bwMode="auto">
          <a:xfrm rot="20948002">
            <a:off x="7300811" y="1384082"/>
            <a:ext cx="2604547" cy="46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A2A52AF-6822-4A25-B596-D2DA2D73F2F8}"/>
              </a:ext>
            </a:extLst>
          </p:cNvPr>
          <p:cNvSpPr/>
          <p:nvPr/>
        </p:nvSpPr>
        <p:spPr>
          <a:xfrm rot="21160229">
            <a:off x="5359628" y="1377924"/>
            <a:ext cx="50507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최종평가는 내가</a:t>
            </a:r>
            <a:r>
              <a:rPr lang="en-US" altLang="ko-KR" sz="2000" dirty="0"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! </a:t>
            </a:r>
            <a:endParaRPr lang="ko-KR" altLang="en-US" sz="2000" dirty="0">
              <a:highlight>
                <a:srgbClr val="FFFF00"/>
              </a:highlight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2D502CF-53BE-4FFE-AD1C-5E110A802E9C}"/>
              </a:ext>
            </a:extLst>
          </p:cNvPr>
          <p:cNvGrpSpPr/>
          <p:nvPr/>
        </p:nvGrpSpPr>
        <p:grpSpPr>
          <a:xfrm>
            <a:off x="-687952" y="788486"/>
            <a:ext cx="7780232" cy="4805318"/>
            <a:chOff x="-1431032" y="788486"/>
            <a:chExt cx="7780232" cy="480531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C285495-FEDA-40CC-9D28-6609E7BF89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333" b="90000" l="10000" r="90000">
                          <a14:foregroundMark x1="53500" y1="8500" x2="60875" y2="7333"/>
                        </a14:backgroundRemoval>
                      </a14:imgEffect>
                    </a14:imgLayer>
                  </a14:imgProps>
                </a:ext>
              </a:extLst>
            </a:blip>
            <a:srcRect t="1" r="24727" b="24210"/>
            <a:stretch/>
          </p:blipFill>
          <p:spPr>
            <a:xfrm>
              <a:off x="3443112" y="1244300"/>
              <a:ext cx="2867893" cy="4331425"/>
            </a:xfrm>
            <a:prstGeom prst="rect">
              <a:avLst/>
            </a:prstGeom>
          </p:spPr>
        </p:pic>
        <p:pic>
          <p:nvPicPr>
            <p:cNvPr id="2052" name="Picture 4" descr="ííì§ì ëí ì´ë¯¸ì§ ê²ìê²°ê³¼">
              <a:extLst>
                <a:ext uri="{FF2B5EF4-FFF2-40B4-BE49-F238E27FC236}">
                  <a16:creationId xmlns:a16="http://schemas.microsoft.com/office/drawing/2014/main" id="{B73EA710-8531-42D8-BDF7-6E1E6247D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893" b="97735" l="10000" r="90000">
                          <a14:foregroundMark x1="54643" y1="16210" x2="51250" y2="11681"/>
                          <a14:foregroundMark x1="52500" y1="10965" x2="49286" y2="10489"/>
                          <a14:foregroundMark x1="41250" y1="75924" x2="36786" y2="84625"/>
                          <a14:foregroundMark x1="36786" y1="84625" x2="36607" y2="85340"/>
                          <a14:foregroundMark x1="56071" y1="83075" x2="61607" y2="90942"/>
                          <a14:foregroundMark x1="61607" y1="90942" x2="61607" y2="90942"/>
                          <a14:foregroundMark x1="70714" y1="88915" x2="47857" y2="86532"/>
                          <a14:foregroundMark x1="47857" y1="86532" x2="45000" y2="82360"/>
                          <a14:foregroundMark x1="61071" y1="79023" x2="65893" y2="89035"/>
                          <a14:foregroundMark x1="65893" y1="89035" x2="41250" y2="94279"/>
                          <a14:foregroundMark x1="41250" y1="94279" x2="41250" y2="94279"/>
                          <a14:foregroundMark x1="41250" y1="94875" x2="40893" y2="95352"/>
                          <a14:foregroundMark x1="66429" y1="97497" x2="70000" y2="97497"/>
                          <a14:foregroundMark x1="75536" y1="97735" x2="75536" y2="977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050" y="1107016"/>
              <a:ext cx="2981981" cy="4467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ë°ëëì ëí ì´ë¯¸ì§ ê²ìê²°ê³¼">
              <a:extLst>
                <a:ext uri="{FF2B5EF4-FFF2-40B4-BE49-F238E27FC236}">
                  <a16:creationId xmlns:a16="http://schemas.microsoft.com/office/drawing/2014/main" id="{CBA5307E-4602-4EAB-B430-A1D524F8E8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61000" y1="42500" x2="59167" y2="44833"/>
                          <a14:backgroundMark x1="72167" y1="62333" x2="72333" y2="71000"/>
                          <a14:backgroundMark x1="29167" y1="62167" x2="23333" y2="61667"/>
                          <a14:backgroundMark x1="82333" y1="67833" x2="84667" y2="69167"/>
                          <a14:backgroundMark x1="34500" y1="63500" x2="26500" y2="63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388" b="15917"/>
            <a:stretch/>
          </p:blipFill>
          <p:spPr bwMode="auto">
            <a:xfrm>
              <a:off x="-1431032" y="788486"/>
              <a:ext cx="3921152" cy="4805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414EF60-D787-489D-9010-2488C64F4EED}"/>
                </a:ext>
              </a:extLst>
            </p:cNvPr>
            <p:cNvSpPr/>
            <p:nvPr/>
          </p:nvSpPr>
          <p:spPr>
            <a:xfrm rot="20731589">
              <a:off x="242450" y="1238352"/>
              <a:ext cx="17033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1) </a:t>
              </a:r>
              <a:r>
                <a: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변수선택방법</a:t>
              </a: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80398C7-71E5-4F43-B48E-A177AA9EDFDA}"/>
                </a:ext>
              </a:extLst>
            </p:cNvPr>
            <p:cNvSpPr/>
            <p:nvPr/>
          </p:nvSpPr>
          <p:spPr>
            <a:xfrm rot="20805799">
              <a:off x="2226744" y="1098118"/>
              <a:ext cx="18463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2) </a:t>
              </a:r>
              <a:r>
                <a: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주성분분석</a:t>
              </a: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169F296-AE76-47F6-84A2-2946DF74D9D3}"/>
                </a:ext>
              </a:extLst>
            </p:cNvPr>
            <p:cNvSpPr/>
            <p:nvPr/>
          </p:nvSpPr>
          <p:spPr>
            <a:xfrm rot="20731589">
              <a:off x="4287058" y="1218546"/>
              <a:ext cx="20621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3) </a:t>
              </a:r>
              <a:r>
                <a:rPr lang="ko-KR" alt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릿찌</a:t>
              </a:r>
              <a:r>
                <a:rPr lang="en-US" altLang="ko-K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/</a:t>
              </a:r>
              <a:r>
                <a:rPr lang="ko-KR" alt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라쏘</a:t>
              </a:r>
              <a:r>
                <a: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회귀</a:t>
              </a: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943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 rot="10800000">
            <a:off x="6948264" y="1849388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평가 기준 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41A1E1F-6963-47E4-B153-1D025E76918B}"/>
              </a:ext>
            </a:extLst>
          </p:cNvPr>
          <p:cNvGrpSpPr/>
          <p:nvPr/>
        </p:nvGrpSpPr>
        <p:grpSpPr>
          <a:xfrm>
            <a:off x="1331640" y="1296818"/>
            <a:ext cx="9219312" cy="4336058"/>
            <a:chOff x="971600" y="1270347"/>
            <a:chExt cx="9219312" cy="4336058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4D372B2-C396-4448-B88D-747918C1D921}"/>
                </a:ext>
              </a:extLst>
            </p:cNvPr>
            <p:cNvSpPr/>
            <p:nvPr/>
          </p:nvSpPr>
          <p:spPr>
            <a:xfrm>
              <a:off x="971600" y="1270347"/>
              <a:ext cx="6552728" cy="27128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8" descr="ì íë¬´ì ëí ì´ë¯¸ì§ ê²ìê²°ê³¼">
              <a:extLst>
                <a:ext uri="{FF2B5EF4-FFF2-40B4-BE49-F238E27FC236}">
                  <a16:creationId xmlns:a16="http://schemas.microsoft.com/office/drawing/2014/main" id="{E413008E-8C3E-4D3A-9CB0-EF37B1C01C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3" b="93699" l="10000" r="90000">
                          <a14:foregroundMark x1="46000" y1="92877" x2="63000" y2="936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0919" y="1768694"/>
              <a:ext cx="7359993" cy="3837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5602F0-9C94-4DCD-818D-C75C36065DCA}"/>
              </a:ext>
            </a:extLst>
          </p:cNvPr>
          <p:cNvSpPr/>
          <p:nvPr/>
        </p:nvSpPr>
        <p:spPr>
          <a:xfrm>
            <a:off x="1624385" y="1480056"/>
            <a:ext cx="5895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공정하게 가장 좋은 모델을 뽑기 위해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기준을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3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개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 준비했어요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! </a:t>
            </a:r>
            <a:endParaRPr lang="en-US" altLang="ko-KR" dirty="0">
              <a:solidFill>
                <a:prstClr val="black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EFEE6C-0AC0-456C-A03D-C3A1CDD723F0}"/>
              </a:ext>
            </a:extLst>
          </p:cNvPr>
          <p:cNvSpPr/>
          <p:nvPr/>
        </p:nvSpPr>
        <p:spPr>
          <a:xfrm>
            <a:off x="1534389" y="1962019"/>
            <a:ext cx="54537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ko-KR" altLang="en-US" sz="1600" dirty="0">
                <a:solidFill>
                  <a:prstClr val="black"/>
                </a:solidFill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평균 제곱 오차 </a:t>
            </a:r>
            <a:r>
              <a:rPr lang="ko-KR" altLang="en-US" sz="1600" dirty="0" err="1">
                <a:solidFill>
                  <a:prstClr val="black"/>
                </a:solidFill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루트값</a:t>
            </a:r>
            <a:r>
              <a:rPr lang="en-US" altLang="ko-KR" sz="1600" dirty="0">
                <a:solidFill>
                  <a:prstClr val="black"/>
                </a:solidFill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(RMSE) </a:t>
            </a:r>
            <a:r>
              <a:rPr lang="en-US" altLang="ko-KR" sz="16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오차의 합 </a:t>
            </a:r>
            <a:r>
              <a:rPr lang="en-US" altLang="ko-KR" sz="14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/ </a:t>
            </a:r>
            <a:r>
              <a:rPr lang="ko-KR" altLang="en-US" sz="14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작을수록 좋다</a:t>
            </a:r>
            <a:r>
              <a:rPr lang="en-US" altLang="ko-KR" sz="14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! </a:t>
            </a:r>
          </a:p>
          <a:p>
            <a:pPr marL="342900" lvl="0" indent="-342900">
              <a:buFontTx/>
              <a:buAutoNum type="arabicPeriod"/>
              <a:defRPr/>
            </a:pPr>
            <a:endParaRPr lang="en-US" altLang="ko-KR" sz="1600" dirty="0">
              <a:solidFill>
                <a:prstClr val="black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altLang="ko-KR" sz="1600" dirty="0">
                <a:solidFill>
                  <a:prstClr val="black"/>
                </a:solidFill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R-square</a:t>
            </a:r>
            <a:r>
              <a:rPr lang="ko-KR" altLang="en-US" sz="1600" dirty="0">
                <a:solidFill>
                  <a:prstClr val="black"/>
                </a:solidFill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값 </a:t>
            </a:r>
            <a:r>
              <a:rPr lang="en-US" altLang="ko-KR" sz="1400" dirty="0">
                <a:solidFill>
                  <a:prstClr val="black"/>
                </a:solidFill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:</a:t>
            </a:r>
            <a:r>
              <a:rPr lang="en-US" altLang="ko-KR" sz="14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데이터가 회귀에 잘 적합 되었는지</a:t>
            </a:r>
            <a:r>
              <a:rPr lang="en-US" altLang="ko-KR" sz="14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?/ </a:t>
            </a:r>
            <a:r>
              <a:rPr lang="ko-KR" altLang="en-US" sz="14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클수록 좋다</a:t>
            </a:r>
            <a:r>
              <a:rPr lang="en-US" altLang="ko-KR" sz="14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! </a:t>
            </a:r>
          </a:p>
          <a:p>
            <a:pPr marL="342900" lvl="0" indent="-342900">
              <a:buFontTx/>
              <a:buAutoNum type="arabicPeriod"/>
              <a:defRPr/>
            </a:pPr>
            <a:endParaRPr lang="en-US" altLang="ko-KR" sz="1400" dirty="0">
              <a:solidFill>
                <a:prstClr val="black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en-US" altLang="ko-KR" sz="1600" dirty="0">
                <a:solidFill>
                  <a:prstClr val="black"/>
                </a:solidFill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F test</a:t>
            </a:r>
            <a:r>
              <a:rPr lang="ko-KR" altLang="en-US" sz="1600" dirty="0">
                <a:solidFill>
                  <a:prstClr val="black"/>
                </a:solidFill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의 </a:t>
            </a:r>
            <a:r>
              <a:rPr lang="en-US" altLang="ko-KR" sz="1600" dirty="0">
                <a:solidFill>
                  <a:prstClr val="black"/>
                </a:solidFill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p-value</a:t>
            </a:r>
            <a:r>
              <a:rPr lang="ko-KR" altLang="en-US" sz="16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가 유의수준 아래인가</a:t>
            </a:r>
            <a:r>
              <a:rPr lang="en-US" altLang="ko-KR" sz="16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?  </a:t>
            </a:r>
          </a:p>
          <a:p>
            <a:pPr lvl="0">
              <a:defRPr/>
            </a:pPr>
            <a:r>
              <a:rPr lang="en-US" altLang="ko-KR" sz="14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	: </a:t>
            </a:r>
            <a:r>
              <a:rPr lang="ko-KR" altLang="en-US" sz="14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모델이 유의한가</a:t>
            </a:r>
            <a:r>
              <a:rPr lang="en-US" altLang="ko-KR" sz="14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? </a:t>
            </a:r>
            <a:r>
              <a:rPr lang="en-US" altLang="ko-KR" sz="11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1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변수 각각은 </a:t>
            </a:r>
            <a:r>
              <a:rPr lang="en-US" altLang="ko-KR" sz="11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t-test)</a:t>
            </a:r>
          </a:p>
          <a:p>
            <a:pPr marL="342900" lvl="0" indent="-342900">
              <a:buFontTx/>
              <a:buAutoNum type="arabicPeriod"/>
              <a:defRPr/>
            </a:pPr>
            <a:endParaRPr lang="en-US" altLang="ko-KR" sz="1600" dirty="0">
              <a:solidFill>
                <a:prstClr val="black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FB4618-473F-4473-99D5-CB21ACC661AE}"/>
              </a:ext>
            </a:extLst>
          </p:cNvPr>
          <p:cNvSpPr/>
          <p:nvPr/>
        </p:nvSpPr>
        <p:spPr>
          <a:xfrm>
            <a:off x="2987824" y="3714020"/>
            <a:ext cx="21435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1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*</a:t>
            </a:r>
            <a:r>
              <a:rPr lang="ko-KR" altLang="en-US" sz="11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자세한 설명은 부록을 참조하세요</a:t>
            </a:r>
            <a:endParaRPr lang="en-US" altLang="ko-KR" sz="1100" dirty="0">
              <a:solidFill>
                <a:prstClr val="black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1693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37EF2F9-9384-4EF1-B07F-04D3017467A4}"/>
              </a:ext>
            </a:extLst>
          </p:cNvPr>
          <p:cNvSpPr/>
          <p:nvPr/>
        </p:nvSpPr>
        <p:spPr>
          <a:xfrm>
            <a:off x="942995" y="1477022"/>
            <a:ext cx="3639870" cy="28118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 rot="10800000">
            <a:off x="6948264" y="1849388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모델링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91460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FA6-7E7C-40F6-89A3-BB77D1AE7F7B}"/>
              </a:ext>
            </a:extLst>
          </p:cNvPr>
          <p:cNvSpPr txBox="1"/>
          <p:nvPr/>
        </p:nvSpPr>
        <p:spPr>
          <a:xfrm>
            <a:off x="3758145" y="388577"/>
            <a:ext cx="2880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1)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상관관계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855C02-0343-46E8-AE9C-0DE63A2F27C6}"/>
              </a:ext>
            </a:extLst>
          </p:cNvPr>
          <p:cNvGrpSpPr/>
          <p:nvPr/>
        </p:nvGrpSpPr>
        <p:grpSpPr>
          <a:xfrm>
            <a:off x="10448" y="1687949"/>
            <a:ext cx="5453753" cy="2339102"/>
            <a:chOff x="-86109" y="1090012"/>
            <a:chExt cx="5453753" cy="233910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CE6C400-094E-472D-88D9-3740573F0FF1}"/>
                </a:ext>
              </a:extLst>
            </p:cNvPr>
            <p:cNvSpPr/>
            <p:nvPr/>
          </p:nvSpPr>
          <p:spPr>
            <a:xfrm>
              <a:off x="765158" y="1090012"/>
              <a:ext cx="3707638" cy="23391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변수 별 상관관계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1. </a:t>
              </a:r>
              <a:r>
                <a:rPr kumimoji="0" lang="en-US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OverallQual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 (0.55)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2. </a:t>
              </a:r>
              <a:r>
                <a:rPr kumimoji="0" lang="en-US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GrLivArea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 (0.49)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3. </a:t>
              </a:r>
              <a:r>
                <a:rPr kumimoji="0" lang="en-US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GarageCars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 (0.48)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4. </a:t>
              </a:r>
              <a:r>
                <a:rPr kumimoji="0" lang="en-US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ExterQual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 (0.46)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4. </a:t>
              </a:r>
              <a:r>
                <a:rPr kumimoji="0" lang="en-US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GarageArea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 (0.46)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…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10. </a:t>
              </a: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FireplaceQual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 (0.41)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C9A4220-DD91-48A2-A01A-7BA754B381EF}"/>
                </a:ext>
              </a:extLst>
            </p:cNvPr>
            <p:cNvSpPr/>
            <p:nvPr/>
          </p:nvSpPr>
          <p:spPr>
            <a:xfrm>
              <a:off x="-86109" y="1640905"/>
              <a:ext cx="54537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1DC3C23-0747-4578-8C31-1A5E03EEA3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99" t="31568" r="22438" b="139"/>
          <a:stretch/>
        </p:blipFill>
        <p:spPr>
          <a:xfrm>
            <a:off x="4917030" y="1477022"/>
            <a:ext cx="3785808" cy="369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02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모델링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91460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FA6-7E7C-40F6-89A3-BB77D1AE7F7B}"/>
              </a:ext>
            </a:extLst>
          </p:cNvPr>
          <p:cNvSpPr txBox="1"/>
          <p:nvPr/>
        </p:nvSpPr>
        <p:spPr>
          <a:xfrm>
            <a:off x="3758145" y="388577"/>
            <a:ext cx="2880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1)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릿찌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/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라쏘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 회귀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1449434-70E2-4383-BE45-569AF92190CF}"/>
              </a:ext>
            </a:extLst>
          </p:cNvPr>
          <p:cNvGrpSpPr/>
          <p:nvPr/>
        </p:nvGrpSpPr>
        <p:grpSpPr>
          <a:xfrm>
            <a:off x="1862371" y="1463923"/>
            <a:ext cx="5697506" cy="1261628"/>
            <a:chOff x="1723247" y="1614617"/>
            <a:chExt cx="5697506" cy="1261628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765E3580-DD04-44DB-912E-45314A5EAA28}"/>
                </a:ext>
              </a:extLst>
            </p:cNvPr>
            <p:cNvSpPr/>
            <p:nvPr/>
          </p:nvSpPr>
          <p:spPr>
            <a:xfrm>
              <a:off x="1723247" y="1614617"/>
              <a:ext cx="5697506" cy="126162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D63B944-FE64-4BC4-A701-B37931174142}"/>
                </a:ext>
              </a:extLst>
            </p:cNvPr>
            <p:cNvSpPr/>
            <p:nvPr/>
          </p:nvSpPr>
          <p:spPr>
            <a:xfrm>
              <a:off x="2215036" y="1728285"/>
              <a:ext cx="5082959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Ridge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회귀는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 </a:t>
              </a: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라벨값과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 </a:t>
              </a: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예측값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 사이의 오차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평균제곱오차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(MSE)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와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penalty(L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2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-norm)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를 최소로 만드는 선형 회귀 방법입니다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.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그러면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Ridge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와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Lasso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의 차이는 </a:t>
              </a: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뭐죠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?</a:t>
              </a:r>
            </a:p>
          </p:txBody>
        </p:sp>
      </p:grpSp>
      <p:pic>
        <p:nvPicPr>
          <p:cNvPr id="14" name="Picture 2" descr="ê¸°ì84ì ëí ì´ë¯¸ì§ ê²ìê²°ê³¼">
            <a:extLst>
              <a:ext uri="{FF2B5EF4-FFF2-40B4-BE49-F238E27FC236}">
                <a16:creationId xmlns:a16="http://schemas.microsoft.com/office/drawing/2014/main" id="{A138A4B7-A25B-42CB-8A2D-5DEF76802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37" b="48022" l="33000" r="91400">
                        <a14:foregroundMark x1="61000" y1="27698" x2="61000" y2="27698"/>
                        <a14:foregroundMark x1="61000" y1="27698" x2="61000" y2="27698"/>
                        <a14:foregroundMark x1="61000" y1="27698" x2="61000" y2="27698"/>
                        <a14:foregroundMark x1="61200" y1="27158" x2="61200" y2="27158"/>
                        <a14:foregroundMark x1="61200" y1="27158" x2="61200" y2="27158"/>
                        <a14:foregroundMark x1="62400" y1="21583" x2="62400" y2="21583"/>
                        <a14:foregroundMark x1="62400" y1="21583" x2="62400" y2="21583"/>
                        <a14:foregroundMark x1="61200" y1="17986" x2="61200" y2="17986"/>
                        <a14:foregroundMark x1="61200" y1="17986" x2="61200" y2="17986"/>
                        <a14:foregroundMark x1="61200" y1="16187" x2="61200" y2="16187"/>
                        <a14:foregroundMark x1="61200" y1="16187" x2="61200" y2="16187"/>
                        <a14:foregroundMark x1="62400" y1="20863" x2="62400" y2="20863"/>
                        <a14:foregroundMark x1="62400" y1="20863" x2="62400" y2="20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49" b="51249"/>
          <a:stretch/>
        </p:blipFill>
        <p:spPr bwMode="auto">
          <a:xfrm>
            <a:off x="202669" y="1107469"/>
            <a:ext cx="3413520" cy="226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9FB9C2-488A-4EBB-8BCF-EBB0099A0BC1}"/>
              </a:ext>
            </a:extLst>
          </p:cNvPr>
          <p:cNvGrpSpPr/>
          <p:nvPr/>
        </p:nvGrpSpPr>
        <p:grpSpPr>
          <a:xfrm>
            <a:off x="2030807" y="3308711"/>
            <a:ext cx="5697506" cy="1261628"/>
            <a:chOff x="1723247" y="1614617"/>
            <a:chExt cx="5697506" cy="126162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6BDD4753-C646-4412-9E69-DD7D540A8196}"/>
                </a:ext>
              </a:extLst>
            </p:cNvPr>
            <p:cNvSpPr/>
            <p:nvPr/>
          </p:nvSpPr>
          <p:spPr>
            <a:xfrm>
              <a:off x="1723247" y="1614617"/>
              <a:ext cx="5697506" cy="126162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F09D99A-5642-4C64-BD6E-FCB5D00AA602}"/>
                </a:ext>
              </a:extLst>
            </p:cNvPr>
            <p:cNvSpPr/>
            <p:nvPr/>
          </p:nvSpPr>
          <p:spPr>
            <a:xfrm>
              <a:off x="2214165" y="1808992"/>
              <a:ext cx="505079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Ridge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 회귀의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penalty(L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2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-norm)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는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0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에 가까워질 뿐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0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이 되지 않고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, Lasso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 회귀의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penalty(L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1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-norm)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는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0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이 될 수 있어요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특성 중 일부만 중요하다면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Lasso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가 적절하죠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.</a:t>
              </a:r>
            </a:p>
          </p:txBody>
        </p:sp>
      </p:grpSp>
      <p:pic>
        <p:nvPicPr>
          <p:cNvPr id="18" name="Picture 2" descr="ê¸°ì84ì ëí ì´ë¯¸ì§ ê²ìê²°ê³¼">
            <a:extLst>
              <a:ext uri="{FF2B5EF4-FFF2-40B4-BE49-F238E27FC236}">
                <a16:creationId xmlns:a16="http://schemas.microsoft.com/office/drawing/2014/main" id="{7AAD2746-6559-43F6-8A8A-FD00D0EFC5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37" b="48022" l="33000" r="91400">
                        <a14:foregroundMark x1="61000" y1="27698" x2="61000" y2="27698"/>
                        <a14:foregroundMark x1="61000" y1="27698" x2="61000" y2="27698"/>
                        <a14:foregroundMark x1="61000" y1="27698" x2="61000" y2="27698"/>
                        <a14:foregroundMark x1="61200" y1="27158" x2="61200" y2="27158"/>
                        <a14:foregroundMark x1="61200" y1="27158" x2="61200" y2="27158"/>
                        <a14:foregroundMark x1="62400" y1="21583" x2="62400" y2="21583"/>
                        <a14:foregroundMark x1="62400" y1="21583" x2="62400" y2="21583"/>
                        <a14:foregroundMark x1="61200" y1="17986" x2="61200" y2="17986"/>
                        <a14:foregroundMark x1="61200" y1="17986" x2="61200" y2="17986"/>
                        <a14:foregroundMark x1="61200" y1="16187" x2="61200" y2="16187"/>
                        <a14:foregroundMark x1="61200" y1="16187" x2="61200" y2="16187"/>
                        <a14:foregroundMark x1="62400" y1="20863" x2="62400" y2="20863"/>
                        <a14:foregroundMark x1="62400" y1="20863" x2="62400" y2="20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49" b="51249"/>
          <a:stretch/>
        </p:blipFill>
        <p:spPr bwMode="auto">
          <a:xfrm flipH="1">
            <a:off x="6000976" y="3058987"/>
            <a:ext cx="3362609" cy="222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186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37EF2F9-9384-4EF1-B07F-04D3017467A4}"/>
              </a:ext>
            </a:extLst>
          </p:cNvPr>
          <p:cNvSpPr/>
          <p:nvPr/>
        </p:nvSpPr>
        <p:spPr>
          <a:xfrm>
            <a:off x="1517759" y="1489348"/>
            <a:ext cx="3639870" cy="27363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 rot="10800000">
            <a:off x="6948264" y="1849388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모델링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91460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FA6-7E7C-40F6-89A3-BB77D1AE7F7B}"/>
              </a:ext>
            </a:extLst>
          </p:cNvPr>
          <p:cNvSpPr txBox="1"/>
          <p:nvPr/>
        </p:nvSpPr>
        <p:spPr>
          <a:xfrm>
            <a:off x="3758145" y="388577"/>
            <a:ext cx="2880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1)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릿찌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/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라쏘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 회귀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855C02-0343-46E8-AE9C-0DE63A2F27C6}"/>
              </a:ext>
            </a:extLst>
          </p:cNvPr>
          <p:cNvGrpSpPr/>
          <p:nvPr/>
        </p:nvGrpSpPr>
        <p:grpSpPr>
          <a:xfrm>
            <a:off x="666492" y="1639471"/>
            <a:ext cx="5453753" cy="1639044"/>
            <a:chOff x="-86109" y="1176716"/>
            <a:chExt cx="5453753" cy="163904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CE6C400-094E-472D-88D9-3740573F0FF1}"/>
                </a:ext>
              </a:extLst>
            </p:cNvPr>
            <p:cNvSpPr/>
            <p:nvPr/>
          </p:nvSpPr>
          <p:spPr>
            <a:xfrm>
              <a:off x="769144" y="1176716"/>
              <a:ext cx="370763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Summary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로 자세히 살펴보자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!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[Ridge] 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C9A4220-DD91-48A2-A01A-7BA754B381EF}"/>
                </a:ext>
              </a:extLst>
            </p:cNvPr>
            <p:cNvSpPr/>
            <p:nvPr/>
          </p:nvSpPr>
          <p:spPr>
            <a:xfrm>
              <a:off x="-86109" y="1892430"/>
              <a:ext cx="545375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Adjusted R-square</a:t>
              </a:r>
              <a:r>
                <a:rPr lang="ko-KR" altLang="en-US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en-US" altLang="ko-KR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:</a:t>
              </a:r>
              <a:r>
                <a:rPr lang="ko-KR" altLang="en-US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en-US" altLang="ko-KR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?</a:t>
              </a:r>
            </a:p>
            <a:p>
              <a:pPr algn="ctr"/>
              <a:r>
                <a:rPr lang="en-US" altLang="ko-KR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P-value: </a:t>
              </a:r>
              <a:r>
                <a:rPr lang="ko-KR" altLang="en-US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유의수준 아래 </a:t>
              </a:r>
              <a:endParaRPr lang="en-US" altLang="ko-KR" b="1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RMSE : 0.02364075 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812DBC-81F4-438E-A3E6-621109B59EB7}"/>
              </a:ext>
            </a:extLst>
          </p:cNvPr>
          <p:cNvSpPr/>
          <p:nvPr/>
        </p:nvSpPr>
        <p:spPr>
          <a:xfrm>
            <a:off x="1102156" y="3568833"/>
            <a:ext cx="26410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내가 젤 낮지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?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FED178C-CD9C-49E4-8CC3-7E1E9EDAE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892" y="1193747"/>
            <a:ext cx="2717808" cy="4189506"/>
          </a:xfrm>
          <a:prstGeom prst="rect">
            <a:avLst/>
          </a:prstGeom>
        </p:spPr>
      </p:pic>
      <p:pic>
        <p:nvPicPr>
          <p:cNvPr id="17" name="Picture 6" descr="ê¸°ì84ì ëí ì´ë¯¸ì§ ê²ìê²°ê³¼">
            <a:extLst>
              <a:ext uri="{FF2B5EF4-FFF2-40B4-BE49-F238E27FC236}">
                <a16:creationId xmlns:a16="http://schemas.microsoft.com/office/drawing/2014/main" id="{A9A85DBC-0740-4783-BAF6-E5CE733C4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77" b="89425" l="9790" r="100000">
                        <a14:foregroundMark x1="69167" y1="76444" x2="69167" y2="76444"/>
                        <a14:foregroundMark x1="68667" y1="51556" x2="68667" y2="51556"/>
                        <a14:foregroundMark x1="67333" y1="46222" x2="67333" y2="46222"/>
                        <a14:foregroundMark x1="67333" y1="46222" x2="67333" y2="46222"/>
                        <a14:foregroundMark x1="27583" y1="47111" x2="27583" y2="47111"/>
                        <a14:foregroundMark x1="31083" y1="64556" x2="31083" y2="69167"/>
                        <a14:foregroundMark x1="33750" y1="71111" x2="35333" y2="72333"/>
                        <a14:foregroundMark x1="38833" y1="74833" x2="38833" y2="74833"/>
                        <a14:foregroundMark x1="38833" y1="74833" x2="38833" y2="74833"/>
                        <a14:foregroundMark x1="44167" y1="78778" x2="44167" y2="78778"/>
                        <a14:foregroundMark x1="53167" y1="81944" x2="53167" y2="81944"/>
                        <a14:foregroundMark x1="53167" y1="81944" x2="53167" y2="81944"/>
                        <a14:foregroundMark x1="53167" y1="81944" x2="53167" y2="81944"/>
                        <a14:foregroundMark x1="53167" y1="81944" x2="53167" y2="81944"/>
                        <a14:foregroundMark x1="53167" y1="81944" x2="53167" y2="81944"/>
                        <a14:foregroundMark x1="53167" y1="81944" x2="49500" y2="80889"/>
                        <a14:foregroundMark x1="46000" y1="78056" x2="46000" y2="78056"/>
                        <a14:foregroundMark x1="46000" y1="78056" x2="46000" y2="78056"/>
                        <a14:foregroundMark x1="46000" y1="78056" x2="41167" y2="79111"/>
                        <a14:foregroundMark x1="30500" y1="79833" x2="30500" y2="79833"/>
                        <a14:foregroundMark x1="30500" y1="79833" x2="30500" y2="79833"/>
                        <a14:foregroundMark x1="30500" y1="79833" x2="30500" y2="79833"/>
                        <a14:foregroundMark x1="30000" y1="79444" x2="27833" y2="77000"/>
                        <a14:foregroundMark x1="28417" y1="70556" x2="28417" y2="70556"/>
                        <a14:foregroundMark x1="23583" y1="60778" x2="31083" y2="62556"/>
                        <a14:foregroundMark x1="31083" y1="62556" x2="31083" y2="62556"/>
                        <a14:foregroundMark x1="31083" y1="62556" x2="31083" y2="62556"/>
                        <a14:foregroundMark x1="27583" y1="53000" x2="26250" y2="71833"/>
                        <a14:foregroundMark x1="38500" y1="79111" x2="48917" y2="83722"/>
                        <a14:foregroundMark x1="52667" y1="84444" x2="75833" y2="87833"/>
                        <a14:foregroundMark x1="65750" y1="54222" x2="79083" y2="43722"/>
                        <a14:foregroundMark x1="76917" y1="38944" x2="92167" y2="57056"/>
                        <a14:foregroundMark x1="88917" y1="66500" x2="93750" y2="75889"/>
                        <a14:foregroundMark x1="95571" y1="63453" x2="97203" y2="64852"/>
                        <a14:foregroundMark x1="96270" y1="69207" x2="97436" y2="64852"/>
                        <a14:backgroundMark x1="98368" y1="53033" x2="98368" y2="54899"/>
                        <a14:backgroundMark x1="98368" y1="55365" x2="99534" y2="604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338"/>
          <a:stretch/>
        </p:blipFill>
        <p:spPr bwMode="auto">
          <a:xfrm flipH="1">
            <a:off x="171032" y="2471579"/>
            <a:ext cx="2402176" cy="309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425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37EF2F9-9384-4EF1-B07F-04D3017467A4}"/>
              </a:ext>
            </a:extLst>
          </p:cNvPr>
          <p:cNvSpPr/>
          <p:nvPr/>
        </p:nvSpPr>
        <p:spPr>
          <a:xfrm>
            <a:off x="1517759" y="1341840"/>
            <a:ext cx="3639870" cy="28118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 rot="10800000">
            <a:off x="6948264" y="1849388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모델링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91460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FA6-7E7C-40F6-89A3-BB77D1AE7F7B}"/>
              </a:ext>
            </a:extLst>
          </p:cNvPr>
          <p:cNvSpPr txBox="1"/>
          <p:nvPr/>
        </p:nvSpPr>
        <p:spPr>
          <a:xfrm>
            <a:off x="3758145" y="388577"/>
            <a:ext cx="2880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1)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릿찌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/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라쏘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 회귀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855C02-0343-46E8-AE9C-0DE63A2F27C6}"/>
              </a:ext>
            </a:extLst>
          </p:cNvPr>
          <p:cNvGrpSpPr/>
          <p:nvPr/>
        </p:nvGrpSpPr>
        <p:grpSpPr>
          <a:xfrm>
            <a:off x="666492" y="1552767"/>
            <a:ext cx="5453753" cy="1725748"/>
            <a:chOff x="-86109" y="1090012"/>
            <a:chExt cx="5453753" cy="17257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CE6C400-094E-472D-88D9-3740573F0FF1}"/>
                </a:ext>
              </a:extLst>
            </p:cNvPr>
            <p:cNvSpPr/>
            <p:nvPr/>
          </p:nvSpPr>
          <p:spPr>
            <a:xfrm>
              <a:off x="765158" y="1090012"/>
              <a:ext cx="370763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Summary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로 자세히 살펴보자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!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[Ridge] 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C9A4220-DD91-48A2-A01A-7BA754B381EF}"/>
                </a:ext>
              </a:extLst>
            </p:cNvPr>
            <p:cNvSpPr/>
            <p:nvPr/>
          </p:nvSpPr>
          <p:spPr>
            <a:xfrm>
              <a:off x="-86109" y="1892430"/>
              <a:ext cx="545375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Adjusted R-square</a:t>
              </a:r>
              <a:r>
                <a:rPr lang="ko-KR" altLang="en-US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en-US" altLang="ko-KR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:</a:t>
              </a:r>
              <a:r>
                <a:rPr lang="ko-KR" altLang="en-US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en-US" altLang="ko-KR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?</a:t>
              </a:r>
            </a:p>
            <a:p>
              <a:pPr algn="ctr"/>
              <a:r>
                <a:rPr lang="en-US" altLang="ko-KR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P-value: </a:t>
              </a:r>
              <a:r>
                <a:rPr lang="ko-KR" altLang="en-US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유의수준 아래 </a:t>
              </a:r>
              <a:endParaRPr lang="en-US" altLang="ko-KR" b="1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RMSE : ? 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E50BC6F-39AF-4AB1-87B4-6FA52C634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229" y="1164179"/>
            <a:ext cx="2695279" cy="415477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9F252F-E17B-45FD-9DA5-964120EF47FC}"/>
              </a:ext>
            </a:extLst>
          </p:cNvPr>
          <p:cNvSpPr/>
          <p:nvPr/>
        </p:nvSpPr>
        <p:spPr>
          <a:xfrm>
            <a:off x="1343820" y="3430858"/>
            <a:ext cx="26410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내가 젤 낮지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?</a:t>
            </a:r>
          </a:p>
        </p:txBody>
      </p:sp>
      <p:pic>
        <p:nvPicPr>
          <p:cNvPr id="17" name="Picture 6" descr="ê¸°ì84ì ëí ì´ë¯¸ì§ ê²ìê²°ê³¼">
            <a:extLst>
              <a:ext uri="{FF2B5EF4-FFF2-40B4-BE49-F238E27FC236}">
                <a16:creationId xmlns:a16="http://schemas.microsoft.com/office/drawing/2014/main" id="{53CB48F6-C2F3-47A4-8690-F96DE7B51C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77" b="89425" l="9790" r="100000">
                        <a14:foregroundMark x1="69167" y1="76444" x2="69167" y2="76444"/>
                        <a14:foregroundMark x1="68667" y1="51556" x2="68667" y2="51556"/>
                        <a14:foregroundMark x1="67333" y1="46222" x2="67333" y2="46222"/>
                        <a14:foregroundMark x1="67333" y1="46222" x2="67333" y2="46222"/>
                        <a14:foregroundMark x1="27583" y1="47111" x2="27583" y2="47111"/>
                        <a14:foregroundMark x1="31083" y1="64556" x2="31083" y2="69167"/>
                        <a14:foregroundMark x1="33750" y1="71111" x2="35333" y2="72333"/>
                        <a14:foregroundMark x1="38833" y1="74833" x2="38833" y2="74833"/>
                        <a14:foregroundMark x1="38833" y1="74833" x2="38833" y2="74833"/>
                        <a14:foregroundMark x1="44167" y1="78778" x2="44167" y2="78778"/>
                        <a14:foregroundMark x1="53167" y1="81944" x2="53167" y2="81944"/>
                        <a14:foregroundMark x1="53167" y1="81944" x2="53167" y2="81944"/>
                        <a14:foregroundMark x1="53167" y1="81944" x2="53167" y2="81944"/>
                        <a14:foregroundMark x1="53167" y1="81944" x2="53167" y2="81944"/>
                        <a14:foregroundMark x1="53167" y1="81944" x2="53167" y2="81944"/>
                        <a14:foregroundMark x1="53167" y1="81944" x2="49500" y2="80889"/>
                        <a14:foregroundMark x1="46000" y1="78056" x2="46000" y2="78056"/>
                        <a14:foregroundMark x1="46000" y1="78056" x2="46000" y2="78056"/>
                        <a14:foregroundMark x1="46000" y1="78056" x2="41167" y2="79111"/>
                        <a14:foregroundMark x1="30500" y1="79833" x2="30500" y2="79833"/>
                        <a14:foregroundMark x1="30500" y1="79833" x2="30500" y2="79833"/>
                        <a14:foregroundMark x1="30500" y1="79833" x2="30500" y2="79833"/>
                        <a14:foregroundMark x1="30000" y1="79444" x2="27833" y2="77000"/>
                        <a14:foregroundMark x1="28417" y1="70556" x2="28417" y2="70556"/>
                        <a14:foregroundMark x1="23583" y1="60778" x2="31083" y2="62556"/>
                        <a14:foregroundMark x1="31083" y1="62556" x2="31083" y2="62556"/>
                        <a14:foregroundMark x1="31083" y1="62556" x2="31083" y2="62556"/>
                        <a14:foregroundMark x1="27583" y1="53000" x2="26250" y2="71833"/>
                        <a14:foregroundMark x1="38500" y1="79111" x2="48917" y2="83722"/>
                        <a14:foregroundMark x1="52667" y1="84444" x2="75833" y2="87833"/>
                        <a14:foregroundMark x1="65750" y1="54222" x2="79083" y2="43722"/>
                        <a14:foregroundMark x1="76917" y1="38944" x2="92167" y2="57056"/>
                        <a14:foregroundMark x1="88917" y1="66500" x2="93750" y2="75889"/>
                        <a14:foregroundMark x1="95571" y1="63453" x2="97203" y2="64852"/>
                        <a14:foregroundMark x1="96270" y1="69207" x2="97436" y2="64852"/>
                        <a14:backgroundMark x1="98368" y1="53033" x2="98368" y2="54899"/>
                        <a14:backgroundMark x1="98368" y1="55365" x2="99534" y2="604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338"/>
          <a:stretch/>
        </p:blipFill>
        <p:spPr bwMode="auto">
          <a:xfrm flipH="1">
            <a:off x="171032" y="2586721"/>
            <a:ext cx="2312736" cy="297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272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rot="10800000">
            <a:off x="6948264" y="1849388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788892" y="4756400"/>
            <a:ext cx="21755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서수민 최재영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임용희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79512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A7A0B-377D-4505-9091-EFE9CEE163B1}"/>
              </a:ext>
            </a:extLst>
          </p:cNvPr>
          <p:cNvSpPr/>
          <p:nvPr/>
        </p:nvSpPr>
        <p:spPr>
          <a:xfrm>
            <a:off x="3707904" y="2569469"/>
            <a:ext cx="4608512" cy="1008112"/>
          </a:xfrm>
          <a:prstGeom prst="rect">
            <a:avLst/>
          </a:prstGeom>
          <a:solidFill>
            <a:srgbClr val="5BB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11266" name="Picture 2" descr="나 혼자 산다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1390650"/>
            <a:ext cx="2667000" cy="293370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9521368-EFE7-4BEE-8CC8-B3D27AECA9B7}"/>
              </a:ext>
            </a:extLst>
          </p:cNvPr>
          <p:cNvSpPr/>
          <p:nvPr/>
        </p:nvSpPr>
        <p:spPr>
          <a:xfrm>
            <a:off x="4447952" y="2761017"/>
            <a:ext cx="36615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나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..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집 팔 수 있을까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3E61E5-B99A-4F30-A81E-B86B1F5BBD4C}"/>
              </a:ext>
            </a:extLst>
          </p:cNvPr>
          <p:cNvSpPr/>
          <p:nvPr/>
        </p:nvSpPr>
        <p:spPr>
          <a:xfrm>
            <a:off x="7519060" y="4602512"/>
            <a:ext cx="7152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조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2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B34937-0E96-4FC5-974D-074BB63766E7}"/>
              </a:ext>
            </a:extLst>
          </p:cNvPr>
          <p:cNvSpPr/>
          <p:nvPr/>
        </p:nvSpPr>
        <p:spPr>
          <a:xfrm rot="21244416">
            <a:off x="5009329" y="2327316"/>
            <a:ext cx="126595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비싸게</a:t>
            </a:r>
            <a:r>
              <a:rPr lang="en-US" altLang="ko-KR" b="1" dirty="0">
                <a:solidFill>
                  <a:srgbClr val="FF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…)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37EF2F9-9384-4EF1-B07F-04D3017467A4}"/>
              </a:ext>
            </a:extLst>
          </p:cNvPr>
          <p:cNvSpPr/>
          <p:nvPr/>
        </p:nvSpPr>
        <p:spPr>
          <a:xfrm>
            <a:off x="1517759" y="1341841"/>
            <a:ext cx="3639870" cy="26617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 rot="10800000">
            <a:off x="6948264" y="1849388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모델링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91460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FA6-7E7C-40F6-89A3-BB77D1AE7F7B}"/>
              </a:ext>
            </a:extLst>
          </p:cNvPr>
          <p:cNvSpPr txBox="1"/>
          <p:nvPr/>
        </p:nvSpPr>
        <p:spPr>
          <a:xfrm>
            <a:off x="3758145" y="388577"/>
            <a:ext cx="2880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1)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릿찌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/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라쏘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 회귀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855C02-0343-46E8-AE9C-0DE63A2F27C6}"/>
              </a:ext>
            </a:extLst>
          </p:cNvPr>
          <p:cNvGrpSpPr/>
          <p:nvPr/>
        </p:nvGrpSpPr>
        <p:grpSpPr>
          <a:xfrm>
            <a:off x="666492" y="1552767"/>
            <a:ext cx="5453753" cy="1725748"/>
            <a:chOff x="-86109" y="1090012"/>
            <a:chExt cx="5453753" cy="17257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CE6C400-094E-472D-88D9-3740573F0FF1}"/>
                </a:ext>
              </a:extLst>
            </p:cNvPr>
            <p:cNvSpPr/>
            <p:nvPr/>
          </p:nvSpPr>
          <p:spPr>
            <a:xfrm>
              <a:off x="765158" y="1090012"/>
              <a:ext cx="370763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Summary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로 자세히 살펴보자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!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[Lasso] 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C9A4220-DD91-48A2-A01A-7BA754B381EF}"/>
                </a:ext>
              </a:extLst>
            </p:cNvPr>
            <p:cNvSpPr/>
            <p:nvPr/>
          </p:nvSpPr>
          <p:spPr>
            <a:xfrm>
              <a:off x="-86109" y="1892430"/>
              <a:ext cx="545375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Adjusted R-square</a:t>
              </a:r>
              <a:r>
                <a:rPr lang="ko-KR" altLang="en-US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en-US" altLang="ko-KR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:</a:t>
              </a:r>
              <a:r>
                <a:rPr lang="ko-KR" altLang="en-US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en-US" altLang="ko-KR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?</a:t>
              </a:r>
            </a:p>
            <a:p>
              <a:pPr algn="ctr"/>
              <a:r>
                <a:rPr lang="en-US" altLang="ko-KR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P-value: </a:t>
              </a:r>
              <a:r>
                <a:rPr lang="ko-KR" altLang="en-US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유의수준 아래 </a:t>
              </a:r>
              <a:endParaRPr lang="en-US" altLang="ko-KR" b="1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RMSE : ?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BE40B47-517B-4AB0-8D16-E72BC7F5E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539" y="1129308"/>
            <a:ext cx="2793893" cy="4306792"/>
          </a:xfrm>
          <a:prstGeom prst="rect">
            <a:avLst/>
          </a:prstGeom>
        </p:spPr>
      </p:pic>
      <p:pic>
        <p:nvPicPr>
          <p:cNvPr id="3074" name="Picture 2" descr="[HDìì] 'ë í¼ì ì°ë¤' ê¸°ì84, ì´ìì¸ì ì²« ì¸ìì ë³ë¡ìì´ì ">
            <a:extLst>
              <a:ext uri="{FF2B5EF4-FFF2-40B4-BE49-F238E27FC236}">
                <a16:creationId xmlns:a16="http://schemas.microsoft.com/office/drawing/2014/main" id="{3FCA768D-A4C0-406C-8290-E2E00B9AA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66" b="98934" l="10000" r="90000">
                        <a14:foregroundMark x1="36300" y1="70870" x2="26700" y2="87567"/>
                        <a14:foregroundMark x1="41300" y1="67496" x2="26000" y2="91297"/>
                        <a14:foregroundMark x1="43100" y1="76021" x2="56600" y2="79396"/>
                        <a14:foregroundMark x1="45600" y1="76732" x2="49800" y2="89165"/>
                        <a14:foregroundMark x1="36400" y1="74245" x2="38000" y2="94316"/>
                        <a14:foregroundMark x1="61200" y1="68206" x2="69800" y2="989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1756" y="2888089"/>
            <a:ext cx="4727691" cy="266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253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37EF2F9-9384-4EF1-B07F-04D3017467A4}"/>
              </a:ext>
            </a:extLst>
          </p:cNvPr>
          <p:cNvSpPr/>
          <p:nvPr/>
        </p:nvSpPr>
        <p:spPr>
          <a:xfrm>
            <a:off x="1517759" y="1341841"/>
            <a:ext cx="3639870" cy="25818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 rot="10800000">
            <a:off x="6948264" y="1849388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모델링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91460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FA6-7E7C-40F6-89A3-BB77D1AE7F7B}"/>
              </a:ext>
            </a:extLst>
          </p:cNvPr>
          <p:cNvSpPr txBox="1"/>
          <p:nvPr/>
        </p:nvSpPr>
        <p:spPr>
          <a:xfrm>
            <a:off x="3758145" y="388577"/>
            <a:ext cx="2880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1)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릿찌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/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라쏘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 회귀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855C02-0343-46E8-AE9C-0DE63A2F27C6}"/>
              </a:ext>
            </a:extLst>
          </p:cNvPr>
          <p:cNvGrpSpPr/>
          <p:nvPr/>
        </p:nvGrpSpPr>
        <p:grpSpPr>
          <a:xfrm>
            <a:off x="666492" y="1552767"/>
            <a:ext cx="5453753" cy="1725748"/>
            <a:chOff x="-86109" y="1090012"/>
            <a:chExt cx="5453753" cy="17257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CE6C400-094E-472D-88D9-3740573F0FF1}"/>
                </a:ext>
              </a:extLst>
            </p:cNvPr>
            <p:cNvSpPr/>
            <p:nvPr/>
          </p:nvSpPr>
          <p:spPr>
            <a:xfrm>
              <a:off x="765158" y="1090012"/>
              <a:ext cx="370763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Summary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로 자세히 살펴보자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!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[Lasso] 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C9A4220-DD91-48A2-A01A-7BA754B381EF}"/>
                </a:ext>
              </a:extLst>
            </p:cNvPr>
            <p:cNvSpPr/>
            <p:nvPr/>
          </p:nvSpPr>
          <p:spPr>
            <a:xfrm>
              <a:off x="-86109" y="1892430"/>
              <a:ext cx="545375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Adjusted R-square</a:t>
              </a:r>
              <a:r>
                <a:rPr lang="ko-KR" altLang="en-US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en-US" altLang="ko-KR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:</a:t>
              </a:r>
              <a:r>
                <a:rPr lang="ko-KR" altLang="en-US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en-US" altLang="ko-KR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?</a:t>
              </a:r>
            </a:p>
            <a:p>
              <a:pPr algn="ctr"/>
              <a:r>
                <a:rPr lang="en-US" altLang="ko-KR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P-value: </a:t>
              </a:r>
              <a:r>
                <a:rPr lang="ko-KR" altLang="en-US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유의수준 아래 </a:t>
              </a:r>
              <a:endParaRPr lang="en-US" altLang="ko-KR" b="1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RMSE : 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342428A-6F24-4A4D-A8E2-F65F17624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587" y="1078848"/>
            <a:ext cx="2836947" cy="4373159"/>
          </a:xfrm>
          <a:prstGeom prst="rect">
            <a:avLst/>
          </a:prstGeom>
        </p:spPr>
      </p:pic>
      <p:pic>
        <p:nvPicPr>
          <p:cNvPr id="17" name="Picture 2" descr="[HDìì] 'ë í¼ì ì°ë¤' ê¸°ì84, ì´ìì¸ì ì²« ì¸ìì ë³ë¡ìì´ì ">
            <a:extLst>
              <a:ext uri="{FF2B5EF4-FFF2-40B4-BE49-F238E27FC236}">
                <a16:creationId xmlns:a16="http://schemas.microsoft.com/office/drawing/2014/main" id="{FE36DF0C-CE7E-46AF-8813-8944A7F74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66" b="98934" l="10000" r="90000">
                        <a14:foregroundMark x1="36300" y1="70870" x2="26700" y2="87567"/>
                        <a14:foregroundMark x1="41300" y1="67496" x2="26000" y2="91297"/>
                        <a14:foregroundMark x1="43100" y1="76021" x2="56600" y2="79396"/>
                        <a14:foregroundMark x1="45600" y1="76732" x2="49800" y2="89165"/>
                        <a14:foregroundMark x1="36400" y1="74245" x2="38000" y2="94316"/>
                        <a14:foregroundMark x1="61200" y1="68206" x2="69800" y2="989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6592" y="2857499"/>
            <a:ext cx="4771357" cy="268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733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 rot="10800000">
            <a:off x="6948264" y="1849388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모델링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41A1E1F-6963-47E4-B153-1D025E76918B}"/>
              </a:ext>
            </a:extLst>
          </p:cNvPr>
          <p:cNvGrpSpPr/>
          <p:nvPr/>
        </p:nvGrpSpPr>
        <p:grpSpPr>
          <a:xfrm>
            <a:off x="1475656" y="1270348"/>
            <a:ext cx="7802455" cy="4364171"/>
            <a:chOff x="1475656" y="1270348"/>
            <a:chExt cx="7802455" cy="4364171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4D372B2-C396-4448-B88D-747918C1D921}"/>
                </a:ext>
              </a:extLst>
            </p:cNvPr>
            <p:cNvSpPr/>
            <p:nvPr/>
          </p:nvSpPr>
          <p:spPr>
            <a:xfrm>
              <a:off x="1475656" y="1270348"/>
              <a:ext cx="4689469" cy="22322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Picture 8" descr="ì íë¬´ì ëí ì´ë¯¸ì§ ê²ìê²°ê³¼">
              <a:extLst>
                <a:ext uri="{FF2B5EF4-FFF2-40B4-BE49-F238E27FC236}">
                  <a16:creationId xmlns:a16="http://schemas.microsoft.com/office/drawing/2014/main" id="{E413008E-8C3E-4D3A-9CB0-EF37B1C01C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3" b="93699" l="10000" r="90000">
                          <a14:foregroundMark x1="46000" y1="92877" x2="63000" y2="936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8118" y="1796808"/>
              <a:ext cx="7359993" cy="3837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5602F0-9C94-4DCD-818D-C75C36065DCA}"/>
              </a:ext>
            </a:extLst>
          </p:cNvPr>
          <p:cNvSpPr/>
          <p:nvPr/>
        </p:nvSpPr>
        <p:spPr>
          <a:xfrm>
            <a:off x="950838" y="1506280"/>
            <a:ext cx="545375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오케이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~ 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기안이는 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/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Adjusted R-square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?</a:t>
            </a:r>
          </a:p>
          <a:p>
            <a:pPr algn="ctr"/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P-value: 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유의수준 아래 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/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RMSE: ?</a:t>
            </a:r>
          </a:p>
          <a:p>
            <a:pPr algn="ctr"/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/>
            <a:r>
              <a:rPr lang="ko-KR" altLang="en-US" sz="1600" dirty="0"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혜진이는 더 궁금해지는 걸</a:t>
            </a:r>
            <a:r>
              <a:rPr lang="en-US" altLang="ko-KR" sz="1600" dirty="0"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~? </a:t>
            </a:r>
          </a:p>
          <a:p>
            <a:pPr algn="ctr"/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059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모델링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FA6-7E7C-40F6-89A3-BB77D1AE7F7B}"/>
              </a:ext>
            </a:extLst>
          </p:cNvPr>
          <p:cNvSpPr txBox="1"/>
          <p:nvPr/>
        </p:nvSpPr>
        <p:spPr>
          <a:xfrm>
            <a:off x="3758145" y="388577"/>
            <a:ext cx="3262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2)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주성분 분석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(PCA)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AB2DA4-9834-43F4-B247-C7DED5EB3F68}"/>
              </a:ext>
            </a:extLst>
          </p:cNvPr>
          <p:cNvSpPr/>
          <p:nvPr/>
        </p:nvSpPr>
        <p:spPr>
          <a:xfrm>
            <a:off x="4437829" y="929708"/>
            <a:ext cx="50507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주성분 분석에 대해서 자세히 알고 싶다면 </a:t>
            </a:r>
            <a:r>
              <a:rPr lang="en-US" altLang="ko-KR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*</a:t>
            </a:r>
            <a:r>
              <a:rPr lang="ko-KR" altLang="en-US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부록을 참고해주세요</a:t>
            </a:r>
            <a:r>
              <a:rPr lang="en-US" altLang="ko-KR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!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0F02CFF-1880-4605-B7B4-25097EA6C3C8}"/>
              </a:ext>
            </a:extLst>
          </p:cNvPr>
          <p:cNvGrpSpPr/>
          <p:nvPr/>
        </p:nvGrpSpPr>
        <p:grpSpPr>
          <a:xfrm>
            <a:off x="740817" y="1206707"/>
            <a:ext cx="7283478" cy="4387097"/>
            <a:chOff x="740817" y="1206707"/>
            <a:chExt cx="7283478" cy="438709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A04609E-4D71-4828-95AA-F7D33F9C95DD}"/>
                </a:ext>
              </a:extLst>
            </p:cNvPr>
            <p:cNvGrpSpPr/>
            <p:nvPr/>
          </p:nvGrpSpPr>
          <p:grpSpPr>
            <a:xfrm>
              <a:off x="3568618" y="1416509"/>
              <a:ext cx="2879104" cy="786393"/>
              <a:chOff x="5301745" y="1485002"/>
              <a:chExt cx="5697506" cy="1261628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F61F4F94-BADD-4E95-8430-4B1ED4AFC2EB}"/>
                  </a:ext>
                </a:extLst>
              </p:cNvPr>
              <p:cNvSpPr/>
              <p:nvPr/>
            </p:nvSpPr>
            <p:spPr>
              <a:xfrm>
                <a:off x="5301745" y="1485002"/>
                <a:ext cx="5697506" cy="126162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4047F7C-E6D9-4397-9D0E-3D98BB81A692}"/>
                  </a:ext>
                </a:extLst>
              </p:cNvPr>
              <p:cNvSpPr/>
              <p:nvPr/>
            </p:nvSpPr>
            <p:spPr>
              <a:xfrm>
                <a:off x="5427321" y="1677641"/>
                <a:ext cx="5050796" cy="8887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여러분 </a:t>
                </a:r>
                <a:r>
                  <a:rPr lang="en-US" altLang="ko-KR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PCA </a:t>
                </a:r>
                <a:r>
                  <a:rPr lang="ko-KR" altLang="en-US" sz="1600" dirty="0" err="1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들어보셨죠</a:t>
                </a:r>
                <a:r>
                  <a:rPr lang="en-US" altLang="ko-KR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?</a:t>
                </a:r>
              </a:p>
              <a:p>
                <a:pPr algn="ctr"/>
                <a:r>
                  <a:rPr lang="en-US" altLang="ko-KR" sz="14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(</a:t>
                </a:r>
                <a:r>
                  <a:rPr lang="ko-KR" altLang="en-US" sz="14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수업에 </a:t>
                </a:r>
                <a:r>
                  <a:rPr lang="ko-KR" altLang="en-US" sz="1400" dirty="0" err="1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나왔잖아여</a:t>
                </a:r>
                <a:r>
                  <a:rPr lang="en-US" altLang="ko-KR" sz="14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~)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1EDC5C0-17C8-43A4-9797-9773FA8F6825}"/>
                </a:ext>
              </a:extLst>
            </p:cNvPr>
            <p:cNvGrpSpPr/>
            <p:nvPr/>
          </p:nvGrpSpPr>
          <p:grpSpPr>
            <a:xfrm>
              <a:off x="740817" y="2497812"/>
              <a:ext cx="6307282" cy="2261683"/>
              <a:chOff x="-1977510" y="1382891"/>
              <a:chExt cx="9556512" cy="1261628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D13E33A4-12E0-469C-93D3-5E3AD8D96237}"/>
                  </a:ext>
                </a:extLst>
              </p:cNvPr>
              <p:cNvSpPr/>
              <p:nvPr/>
            </p:nvSpPr>
            <p:spPr>
              <a:xfrm>
                <a:off x="-48007" y="1382891"/>
                <a:ext cx="6930227" cy="126162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1410D49-7104-409C-8B11-9F4766E96925}"/>
                  </a:ext>
                </a:extLst>
              </p:cNvPr>
              <p:cNvSpPr/>
              <p:nvPr/>
            </p:nvSpPr>
            <p:spPr>
              <a:xfrm>
                <a:off x="-1977510" y="1426238"/>
                <a:ext cx="9556512" cy="7382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주성분 분석</a:t>
                </a:r>
                <a:endPara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  <a:p>
                <a:pPr algn="ctr"/>
                <a:r>
                  <a:rPr lang="en-US" altLang="ko-KR" sz="11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(PCA: Principal Component Analysis)</a:t>
                </a:r>
                <a:r>
                  <a:rPr lang="en-US" altLang="ko-KR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 </a:t>
                </a:r>
                <a:r>
                  <a:rPr lang="ko-KR" altLang="en-US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은</a:t>
                </a:r>
                <a:endPara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  <a:p>
                <a:pPr algn="ctr"/>
                <a:r>
                  <a:rPr lang="ko-KR" altLang="en-US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 서로 상관성이 높은 변수들이 있는 </a:t>
                </a:r>
                <a:endPara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  <a:p>
                <a:pPr algn="ctr"/>
                <a:r>
                  <a:rPr lang="ko-KR" altLang="en-US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데이터의 </a:t>
                </a:r>
                <a:r>
                  <a:rPr lang="ko-KR" altLang="en-US" sz="1600" dirty="0">
                    <a:highlight>
                      <a:srgbClr val="FFFF00"/>
                    </a:highlight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차원을 축소하는 </a:t>
                </a:r>
                <a:r>
                  <a:rPr lang="ko-KR" altLang="en-US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기법이죠</a:t>
                </a:r>
                <a:r>
                  <a:rPr lang="en-US" altLang="ko-KR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!</a:t>
                </a:r>
              </a:p>
              <a:p>
                <a:pPr algn="ctr"/>
                <a:endPara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059F948-B83E-4EC6-BAEA-0A3BFADB0B8C}"/>
                </a:ext>
              </a:extLst>
            </p:cNvPr>
            <p:cNvSpPr/>
            <p:nvPr/>
          </p:nvSpPr>
          <p:spPr>
            <a:xfrm>
              <a:off x="2705315" y="3756580"/>
              <a:ext cx="25523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변수들 간의 상관관계가 높은 </a:t>
              </a:r>
              <a:r>
                <a:rPr lang="ko-KR" altLang="en-US" sz="1600" dirty="0" err="1"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다중공선성</a:t>
              </a:r>
              <a:r>
                <a:rPr lang="ko-KR" altLang="en-US" sz="1600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을</a:t>
              </a:r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endPara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algn="ctr"/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해결해줄 수 있어요 </a:t>
              </a:r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&gt;_&lt;</a:t>
              </a:r>
            </a:p>
          </p:txBody>
        </p:sp>
        <p:pic>
          <p:nvPicPr>
            <p:cNvPr id="20" name="Picture 6" descr="ëí¼ìì°ë¤ ííì§ì ëí ì´ë¯¸ì§ ê²ìê²°ê³¼">
              <a:extLst>
                <a:ext uri="{FF2B5EF4-FFF2-40B4-BE49-F238E27FC236}">
                  <a16:creationId xmlns:a16="http://schemas.microsoft.com/office/drawing/2014/main" id="{D42F2C8C-B829-4EB4-ABFC-DCF564941B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400" b="93829" l="6296" r="90000">
                          <a14:foregroundMark x1="56852" y1="5829" x2="56852" y2="5829"/>
                          <a14:foregroundMark x1="52037" y1="2514" x2="52037" y2="2514"/>
                          <a14:foregroundMark x1="6481" y1="28800" x2="6481" y2="28800"/>
                          <a14:foregroundMark x1="53889" y1="66057" x2="53889" y2="66057"/>
                          <a14:foregroundMark x1="51111" y1="61943" x2="46111" y2="74743"/>
                          <a14:foregroundMark x1="64259" y1="58971" x2="69074" y2="68229"/>
                          <a14:foregroundMark x1="69074" y1="68229" x2="69444" y2="77486"/>
                          <a14:foregroundMark x1="69444" y1="77486" x2="59259" y2="85714"/>
                          <a14:foregroundMark x1="59259" y1="85714" x2="34630" y2="93829"/>
                          <a14:foregroundMark x1="29074" y1="74629" x2="23704" y2="85943"/>
                          <a14:foregroundMark x1="29259" y1="89029" x2="26111" y2="92800"/>
                          <a14:foregroundMark x1="7407" y1="26629" x2="7407" y2="26629"/>
                          <a14:foregroundMark x1="68750" y1="27636" x2="69259" y2="29600"/>
                          <a14:foregroundMark x1="63519" y1="7429" x2="66048" y2="17196"/>
                          <a14:foregroundMark x1="66175" y1="23950" x2="63333" y2="18743"/>
                          <a14:foregroundMark x1="69259" y1="29600" x2="68104" y2="27484"/>
                          <a14:foregroundMark x1="63333" y1="18743" x2="66296" y2="11314"/>
                          <a14:foregroundMark x1="64068" y1="5627" x2="64444" y2="5829"/>
                          <a14:foregroundMark x1="58704" y1="2743" x2="59322" y2="3076"/>
                          <a14:backgroundMark x1="15556" y1="27200" x2="15556" y2="27200"/>
                          <a14:backgroundMark x1="9815" y1="26057" x2="9815" y2="26057"/>
                          <a14:backgroundMark x1="69259" y1="9714" x2="69259" y2="9714"/>
                          <a14:backgroundMark x1="68959" y1="9962" x2="71667" y2="13943"/>
                          <a14:backgroundMark x1="65698" y1="5168" x2="67004" y2="7088"/>
                          <a14:backgroundMark x1="73889" y1="22743" x2="72593" y2="18400"/>
                          <a14:backgroundMark x1="85370" y1="61829" x2="85370" y2="61829"/>
                          <a14:backgroundMark x1="91111" y1="92343" x2="87407" y2="68457"/>
                          <a14:backgroundMark x1="85556" y1="68457" x2="83704" y2="56229"/>
                          <a14:backgroundMark x1="70556" y1="14743" x2="70556" y2="14743"/>
                          <a14:backgroundMark x1="71667" y1="16229" x2="75926" y2="25371"/>
                          <a14:backgroundMark x1="70741" y1="28343" x2="72963" y2="24229"/>
                          <a14:backgroundMark x1="65597" y1="5221" x2="66296" y2="5600"/>
                          <a14:backgroundMark x1="47963" y1="2286" x2="46111" y2="3314"/>
                          <a14:backgroundMark x1="12037" y1="48229" x2="12037" y2="48229"/>
                          <a14:backgroundMark x1="69815" y1="16571" x2="74815" y2="27771"/>
                          <a14:backgroundMark x1="74815" y1="27771" x2="72037" y2="24571"/>
                          <a14:backgroundMark x1="73148" y1="22743" x2="69815" y2="27886"/>
                          <a14:backgroundMark x1="72407" y1="20114" x2="69630" y2="27771"/>
                          <a14:backgroundMark x1="65265" y1="5396" x2="65926" y2="5600"/>
                          <a14:backgroundMark x1="60370" y1="2514" x2="65185" y2="50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15"/>
            <a:stretch/>
          </p:blipFill>
          <p:spPr bwMode="auto">
            <a:xfrm>
              <a:off x="5064422" y="1206707"/>
              <a:ext cx="2959873" cy="438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59906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모델링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FA6-7E7C-40F6-89A3-BB77D1AE7F7B}"/>
              </a:ext>
            </a:extLst>
          </p:cNvPr>
          <p:cNvSpPr txBox="1"/>
          <p:nvPr/>
        </p:nvSpPr>
        <p:spPr>
          <a:xfrm>
            <a:off x="3758145" y="388577"/>
            <a:ext cx="3262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2)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주성분 분석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(PCA)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A04609E-4D71-4828-95AA-F7D33F9C95DD}"/>
              </a:ext>
            </a:extLst>
          </p:cNvPr>
          <p:cNvGrpSpPr/>
          <p:nvPr/>
        </p:nvGrpSpPr>
        <p:grpSpPr>
          <a:xfrm>
            <a:off x="811391" y="1702653"/>
            <a:ext cx="3195742" cy="747454"/>
            <a:chOff x="2587347" y="1562353"/>
            <a:chExt cx="5697506" cy="1261628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61F4F94-BADD-4E95-8430-4B1ED4AFC2EB}"/>
                </a:ext>
              </a:extLst>
            </p:cNvPr>
            <p:cNvSpPr/>
            <p:nvPr/>
          </p:nvSpPr>
          <p:spPr>
            <a:xfrm>
              <a:off x="2587347" y="1562353"/>
              <a:ext cx="5697506" cy="126162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4047F7C-E6D9-4397-9D0E-3D98BB81A692}"/>
                </a:ext>
              </a:extLst>
            </p:cNvPr>
            <p:cNvSpPr/>
            <p:nvPr/>
          </p:nvSpPr>
          <p:spPr>
            <a:xfrm>
              <a:off x="3141403" y="1647695"/>
              <a:ext cx="5050796" cy="1090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변수가 너무 많아요</a:t>
              </a:r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……;;;</a:t>
              </a:r>
            </a:p>
            <a:p>
              <a:pPr algn="ctr"/>
              <a:endParaRPr lang="en-US" altLang="ko-KR" sz="7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algn="ctr"/>
              <a:r>
                <a:rPr lang="ko-KR" altLang="en-US" sz="1200" b="1" dirty="0">
                  <a:solidFill>
                    <a:srgbClr val="FF0000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물론 에러도</a:t>
              </a:r>
              <a:r>
                <a:rPr lang="en-US" altLang="ko-KR" sz="1200" b="1" dirty="0">
                  <a:solidFill>
                    <a:srgbClr val="FF0000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…</a:t>
              </a:r>
              <a:endParaRPr lang="en-US" altLang="ko-KR" sz="1100" b="1" dirty="0">
                <a:solidFill>
                  <a:srgbClr val="FF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pic>
        <p:nvPicPr>
          <p:cNvPr id="5122" name="Picture 2" descr="ê´ë ¨ ì´ë¯¸ì§">
            <a:extLst>
              <a:ext uri="{FF2B5EF4-FFF2-40B4-BE49-F238E27FC236}">
                <a16:creationId xmlns:a16="http://schemas.microsoft.com/office/drawing/2014/main" id="{4D9B0B40-4D96-4852-B38F-2B9D4D8C7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233" y="1469493"/>
            <a:ext cx="3185776" cy="350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C9F06CB-32CA-470C-BDFB-9C6EC8715AF5}"/>
              </a:ext>
            </a:extLst>
          </p:cNvPr>
          <p:cNvGrpSpPr/>
          <p:nvPr/>
        </p:nvGrpSpPr>
        <p:grpSpPr>
          <a:xfrm>
            <a:off x="539552" y="2751744"/>
            <a:ext cx="4359601" cy="1979297"/>
            <a:chOff x="1657177" y="1591855"/>
            <a:chExt cx="6913592" cy="1379182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3DCDB7D5-75AB-4535-8F0C-76EA7A4FD908}"/>
                </a:ext>
              </a:extLst>
            </p:cNvPr>
            <p:cNvSpPr/>
            <p:nvPr/>
          </p:nvSpPr>
          <p:spPr>
            <a:xfrm>
              <a:off x="1657177" y="1591855"/>
              <a:ext cx="6813274" cy="13791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46A9C22-73AC-47A3-8B24-ECA5FA17EA13}"/>
                </a:ext>
              </a:extLst>
            </p:cNvPr>
            <p:cNvSpPr/>
            <p:nvPr/>
          </p:nvSpPr>
          <p:spPr>
            <a:xfrm>
              <a:off x="1936407" y="1902042"/>
              <a:ext cx="6634362" cy="7077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AutoNum type="arabicParenR"/>
              </a:pPr>
              <a:r>
                <a:rPr lang="ko-KR" altLang="en-US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변수 </a:t>
              </a:r>
              <a:r>
                <a:rPr lang="en-US" altLang="ko-KR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79</a:t>
              </a:r>
              <a:r>
                <a:rPr lang="ko-KR" altLang="en-US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개 다</a:t>
              </a:r>
              <a:r>
                <a:rPr lang="en-US" altLang="ko-KR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..? </a:t>
              </a:r>
              <a:r>
                <a:rPr lang="ko-KR" altLang="en-US" sz="2000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ㅠㅠ</a:t>
              </a:r>
              <a:endPara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marL="342900" indent="-342900">
                <a:buAutoNum type="arabicParenR"/>
              </a:pPr>
              <a:r>
                <a:rPr lang="en-US" altLang="ko-KR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Numeric Data (</a:t>
              </a:r>
              <a:r>
                <a:rPr lang="ko-KR" altLang="en-US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수치형 자료</a:t>
              </a:r>
              <a:r>
                <a:rPr lang="en-US" altLang="ko-KR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)</a:t>
              </a:r>
              <a:r>
                <a:rPr lang="ko-KR" altLang="en-US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만</a:t>
              </a:r>
              <a:r>
                <a:rPr lang="en-US" altLang="ko-KR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?</a:t>
              </a:r>
            </a:p>
            <a:p>
              <a:pPr marL="342900" indent="-342900">
                <a:buAutoNum type="arabicParenR"/>
              </a:pPr>
              <a:r>
                <a:rPr lang="en-US" altLang="ko-KR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Categoric</a:t>
              </a:r>
              <a:r>
                <a:rPr lang="ko-KR" altLang="en-US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en-US" altLang="ko-KR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Data (</a:t>
              </a:r>
              <a:r>
                <a:rPr lang="ko-KR" altLang="en-US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범주형 자료</a:t>
              </a:r>
              <a:r>
                <a:rPr lang="en-US" altLang="ko-KR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)</a:t>
              </a:r>
              <a:r>
                <a:rPr lang="ko-KR" altLang="en-US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만</a:t>
              </a:r>
              <a:r>
                <a:rPr lang="en-US" altLang="ko-KR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?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FCF15630-D152-45C8-9BE1-902B5A688A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077" r="91472" b="31097"/>
          <a:stretch/>
        </p:blipFill>
        <p:spPr>
          <a:xfrm>
            <a:off x="3059832" y="2209428"/>
            <a:ext cx="432048" cy="1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2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5F2773C-0DA5-4218-BE43-3F2EBE68E066}"/>
              </a:ext>
            </a:extLst>
          </p:cNvPr>
          <p:cNvSpPr/>
          <p:nvPr/>
        </p:nvSpPr>
        <p:spPr>
          <a:xfrm>
            <a:off x="607777" y="1201316"/>
            <a:ext cx="5158125" cy="7920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모델링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FA6-7E7C-40F6-89A3-BB77D1AE7F7B}"/>
              </a:ext>
            </a:extLst>
          </p:cNvPr>
          <p:cNvSpPr txBox="1"/>
          <p:nvPr/>
        </p:nvSpPr>
        <p:spPr>
          <a:xfrm>
            <a:off x="2512162" y="355723"/>
            <a:ext cx="3262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2)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주성분분석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(PCA)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C4D3AC-F0AB-4302-8FC4-76315C63B959}"/>
              </a:ext>
            </a:extLst>
          </p:cNvPr>
          <p:cNvSpPr/>
          <p:nvPr/>
        </p:nvSpPr>
        <p:spPr>
          <a:xfrm>
            <a:off x="611418" y="1279311"/>
            <a:ext cx="5526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# PCA </a:t>
            </a:r>
            <a:r>
              <a:rPr lang="ko-KR" altLang="en-US" dirty="0"/>
              <a:t>분석은 </a:t>
            </a:r>
            <a:r>
              <a:rPr lang="en-US" altLang="ko-KR" b="1" dirty="0" err="1"/>
              <a:t>prcomp</a:t>
            </a:r>
            <a:r>
              <a:rPr lang="ko-KR" altLang="en-US" dirty="0"/>
              <a:t>라는 함수 이용</a:t>
            </a:r>
            <a:r>
              <a:rPr lang="en-US" altLang="ko-KR" dirty="0"/>
              <a:t>!</a:t>
            </a:r>
          </a:p>
          <a:p>
            <a:r>
              <a:rPr lang="en-US" dirty="0"/>
              <a:t>&gt; aaa_log.obj &lt;- </a:t>
            </a:r>
            <a:r>
              <a:rPr lang="en-US" dirty="0" err="1"/>
              <a:t>prcomp</a:t>
            </a:r>
            <a:r>
              <a:rPr lang="en-US" dirty="0"/>
              <a:t>(</a:t>
            </a:r>
            <a:r>
              <a:rPr lang="en-US" dirty="0" err="1"/>
              <a:t>aaa_log,scale</a:t>
            </a:r>
            <a:r>
              <a:rPr lang="en-US" dirty="0"/>
              <a:t>=TRUE)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7D95E00-5A9A-4DF5-B39D-80ABAAA28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77" y="2214900"/>
            <a:ext cx="3979453" cy="28646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6980526-E61E-4A6F-AAAC-BA07655CE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206" y="2252281"/>
            <a:ext cx="3910308" cy="281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22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10800000">
            <a:off x="6948264" y="1849388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모델링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FA6-7E7C-40F6-89A3-BB77D1AE7F7B}"/>
              </a:ext>
            </a:extLst>
          </p:cNvPr>
          <p:cNvSpPr txBox="1"/>
          <p:nvPr/>
        </p:nvSpPr>
        <p:spPr>
          <a:xfrm>
            <a:off x="2512162" y="355723"/>
            <a:ext cx="3262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2)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주성분분석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(PCA)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61F4F94-BADD-4E95-8430-4B1ED4AFC2EB}"/>
              </a:ext>
            </a:extLst>
          </p:cNvPr>
          <p:cNvSpPr/>
          <p:nvPr/>
        </p:nvSpPr>
        <p:spPr>
          <a:xfrm>
            <a:off x="323529" y="1132762"/>
            <a:ext cx="8413071" cy="1204202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1EDC5C0-17C8-43A4-9797-9773FA8F6825}"/>
              </a:ext>
            </a:extLst>
          </p:cNvPr>
          <p:cNvGrpSpPr/>
          <p:nvPr/>
        </p:nvGrpSpPr>
        <p:grpSpPr>
          <a:xfrm>
            <a:off x="377634" y="2484587"/>
            <a:ext cx="8413071" cy="1204202"/>
            <a:chOff x="1104839" y="1469671"/>
            <a:chExt cx="14130571" cy="1261628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13E33A4-12E0-469C-93D3-5E3AD8D96237}"/>
                </a:ext>
              </a:extLst>
            </p:cNvPr>
            <p:cNvSpPr/>
            <p:nvPr/>
          </p:nvSpPr>
          <p:spPr>
            <a:xfrm>
              <a:off x="1104839" y="1469671"/>
              <a:ext cx="14130571" cy="12616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1410D49-7104-409C-8B11-9F4766E96925}"/>
                </a:ext>
              </a:extLst>
            </p:cNvPr>
            <p:cNvSpPr/>
            <p:nvPr/>
          </p:nvSpPr>
          <p:spPr>
            <a:xfrm>
              <a:off x="1437270" y="1731589"/>
              <a:ext cx="13283958" cy="4105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2. </a:t>
              </a:r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개별 </a:t>
              </a:r>
              <a:r>
                <a:rPr lang="ko-KR" altLang="en-US" sz="1600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고유값의</a:t>
              </a:r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크기 </a:t>
              </a:r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: </a:t>
              </a:r>
            </a:p>
            <a:p>
              <a:r>
                <a:rPr lang="ko-KR" altLang="en-US" sz="1600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분산값</a:t>
              </a:r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즉 표준편차</a:t>
              </a:r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(Standard deviation)</a:t>
              </a:r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의 제곱의 수치가 </a:t>
              </a:r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1</a:t>
              </a:r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이상인 경우를 쓴다</a:t>
              </a:r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. </a:t>
              </a: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D04EC8-BA7B-4F59-A800-84728EDB04B8}"/>
              </a:ext>
            </a:extLst>
          </p:cNvPr>
          <p:cNvSpPr/>
          <p:nvPr/>
        </p:nvSpPr>
        <p:spPr>
          <a:xfrm>
            <a:off x="545484" y="1324694"/>
            <a:ext cx="74108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1. 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총 변이에 대한 공헌도 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 </a:t>
            </a:r>
          </a:p>
          <a:p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Cumulative Proportion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의 값이 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80% 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이상인 것까지 하는 것이 통상적임 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(80, 85%)</a:t>
            </a:r>
            <a:endParaRPr lang="en-US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EB159C7-A709-4242-9133-0DAB16CFEC78}"/>
              </a:ext>
            </a:extLst>
          </p:cNvPr>
          <p:cNvSpPr/>
          <p:nvPr/>
        </p:nvSpPr>
        <p:spPr>
          <a:xfrm>
            <a:off x="5694210" y="434480"/>
            <a:ext cx="2860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주성분의 개수를 정하는 법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? 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7A21E92-31D5-4512-8E15-56D43C9DFC87}"/>
              </a:ext>
            </a:extLst>
          </p:cNvPr>
          <p:cNvGrpSpPr/>
          <p:nvPr/>
        </p:nvGrpSpPr>
        <p:grpSpPr>
          <a:xfrm>
            <a:off x="407402" y="3875598"/>
            <a:ext cx="8413070" cy="1718206"/>
            <a:chOff x="-1892293" y="1386766"/>
            <a:chExt cx="14130571" cy="1293692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2A22639-018B-4B10-8A68-7E59359C3532}"/>
                </a:ext>
              </a:extLst>
            </p:cNvPr>
            <p:cNvSpPr/>
            <p:nvPr/>
          </p:nvSpPr>
          <p:spPr>
            <a:xfrm>
              <a:off x="-1892293" y="1386766"/>
              <a:ext cx="14130571" cy="11862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99F4418-6051-40E0-94D9-792293D43825}"/>
                </a:ext>
              </a:extLst>
            </p:cNvPr>
            <p:cNvSpPr/>
            <p:nvPr/>
          </p:nvSpPr>
          <p:spPr>
            <a:xfrm>
              <a:off x="-1568959" y="1498611"/>
              <a:ext cx="13283958" cy="118184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3. </a:t>
              </a:r>
              <a:r>
                <a:rPr lang="en-US" altLang="ko-KR" sz="1600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Screeplot</a:t>
              </a:r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을 통한 판단 </a:t>
              </a:r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: </a:t>
              </a:r>
            </a:p>
            <a:p>
              <a:r>
                <a:rPr lang="en-US" altLang="ko-KR" sz="1600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Screeplot</a:t>
              </a:r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: </a:t>
              </a:r>
              <a:r>
                <a:rPr lang="ko-KR" altLang="en-US" sz="14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수평축에 주성분을 놓고 </a:t>
              </a:r>
              <a:r>
                <a:rPr lang="ko-KR" altLang="en-US" sz="1400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수직축에</a:t>
              </a:r>
              <a:r>
                <a:rPr lang="ko-KR" altLang="en-US" sz="14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해당 주성분에 대응하는 </a:t>
              </a:r>
              <a:r>
                <a:rPr lang="ko-KR" altLang="en-US" sz="1400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고유값을</a:t>
              </a:r>
              <a:r>
                <a:rPr lang="ko-KR" altLang="en-US" sz="14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연결한 차트</a:t>
              </a:r>
              <a:r>
                <a:rPr lang="en-US" altLang="ko-KR" sz="14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!</a:t>
              </a:r>
              <a:endPara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endPara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그래프가 완만해 지는 부분 </a:t>
              </a:r>
              <a:r>
                <a:rPr lang="ko-KR" altLang="en-US" sz="1600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이전까지만</a:t>
              </a:r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활용하는 것이 바람직하다는 것이다</a:t>
              </a:r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.</a:t>
              </a:r>
            </a:p>
            <a:p>
              <a:b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</a:br>
              <a:endParaRPr 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pic>
        <p:nvPicPr>
          <p:cNvPr id="2052" name="Picture 4" descr="ëí¼ìì°ë¤ ííì§ì ëí ì´ë¯¸ì§ ê²ìê²°ê³¼">
            <a:extLst>
              <a:ext uri="{FF2B5EF4-FFF2-40B4-BE49-F238E27FC236}">
                <a16:creationId xmlns:a16="http://schemas.microsoft.com/office/drawing/2014/main" id="{888B47DA-C983-4A16-B84B-6C8B3D15E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11" b="97741" l="10000" r="90000">
                        <a14:foregroundMark x1="54151" y1="6325" x2="54151" y2="15211"/>
                        <a14:foregroundMark x1="53208" y1="2861" x2="49245" y2="3916"/>
                        <a14:foregroundMark x1="56604" y1="30422" x2="60566" y2="57229"/>
                        <a14:foregroundMark x1="50189" y1="48795" x2="40943" y2="63855"/>
                        <a14:foregroundMark x1="43585" y1="54669" x2="30377" y2="89608"/>
                        <a14:foregroundMark x1="30377" y1="89608" x2="34528" y2="91416"/>
                        <a14:foregroundMark x1="31321" y1="95030" x2="28491" y2="97741"/>
                        <a14:foregroundMark x1="62075" y1="96837" x2="62075" y2="968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807" y="1280741"/>
            <a:ext cx="3300075" cy="413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7D8A6D48-56F2-4F1A-8054-169F10F21AE9}"/>
              </a:ext>
            </a:extLst>
          </p:cNvPr>
          <p:cNvSpPr/>
          <p:nvPr/>
        </p:nvSpPr>
        <p:spPr>
          <a:xfrm>
            <a:off x="5868144" y="1146777"/>
            <a:ext cx="3600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어떤 걸로 하지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117981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10800000">
            <a:off x="6948264" y="1849388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모델링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FA6-7E7C-40F6-89A3-BB77D1AE7F7B}"/>
              </a:ext>
            </a:extLst>
          </p:cNvPr>
          <p:cNvSpPr txBox="1"/>
          <p:nvPr/>
        </p:nvSpPr>
        <p:spPr>
          <a:xfrm>
            <a:off x="2512162" y="355723"/>
            <a:ext cx="3262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2)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주성분분석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(PCA)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61F4F94-BADD-4E95-8430-4B1ED4AFC2EB}"/>
              </a:ext>
            </a:extLst>
          </p:cNvPr>
          <p:cNvSpPr/>
          <p:nvPr/>
        </p:nvSpPr>
        <p:spPr>
          <a:xfrm>
            <a:off x="323529" y="1132762"/>
            <a:ext cx="8413071" cy="1204202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D04EC8-BA7B-4F59-A800-84728EDB04B8}"/>
              </a:ext>
            </a:extLst>
          </p:cNvPr>
          <p:cNvSpPr/>
          <p:nvPr/>
        </p:nvSpPr>
        <p:spPr>
          <a:xfrm>
            <a:off x="545484" y="1324694"/>
            <a:ext cx="74108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1. 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총 변이에 대한 공헌도 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 </a:t>
            </a:r>
          </a:p>
          <a:p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Cumulative Proportion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의 값이 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80% 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이상인 것까지 하는 것이 통상적임 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(80, 85%)</a:t>
            </a:r>
            <a:endParaRPr lang="en-US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EB159C7-A709-4242-9133-0DAB16CFEC78}"/>
              </a:ext>
            </a:extLst>
          </p:cNvPr>
          <p:cNvSpPr/>
          <p:nvPr/>
        </p:nvSpPr>
        <p:spPr>
          <a:xfrm>
            <a:off x="5694210" y="434480"/>
            <a:ext cx="2860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주성분의 개수를 정하는 법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?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AB2DA4-9834-43F4-B247-C7DED5EB3F68}"/>
              </a:ext>
            </a:extLst>
          </p:cNvPr>
          <p:cNvSpPr/>
          <p:nvPr/>
        </p:nvSpPr>
        <p:spPr>
          <a:xfrm>
            <a:off x="4355976" y="5326423"/>
            <a:ext cx="50507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주성분분석에 대해서 자세히 알고 싶다면 </a:t>
            </a:r>
            <a:r>
              <a:rPr lang="en-US" altLang="ko-KR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*</a:t>
            </a:r>
            <a:r>
              <a:rPr lang="ko-KR" altLang="en-US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부록을 참고해주세요</a:t>
            </a:r>
            <a:r>
              <a:rPr lang="en-US" altLang="ko-KR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467369-20F9-4C3F-8780-ABAE5A22F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88" y="2423196"/>
            <a:ext cx="8158751" cy="296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7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10800000">
            <a:off x="6948264" y="1849388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모델링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FA6-7E7C-40F6-89A3-BB77D1AE7F7B}"/>
              </a:ext>
            </a:extLst>
          </p:cNvPr>
          <p:cNvSpPr txBox="1"/>
          <p:nvPr/>
        </p:nvSpPr>
        <p:spPr>
          <a:xfrm>
            <a:off x="2512162" y="355723"/>
            <a:ext cx="3262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2)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주성분분석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(PCA)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1EDC5C0-17C8-43A4-9797-9773FA8F6825}"/>
              </a:ext>
            </a:extLst>
          </p:cNvPr>
          <p:cNvGrpSpPr/>
          <p:nvPr/>
        </p:nvGrpSpPr>
        <p:grpSpPr>
          <a:xfrm>
            <a:off x="365464" y="1190371"/>
            <a:ext cx="8413071" cy="1204202"/>
            <a:chOff x="1104839" y="1469671"/>
            <a:chExt cx="14130571" cy="1261628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13E33A4-12E0-469C-93D3-5E3AD8D96237}"/>
                </a:ext>
              </a:extLst>
            </p:cNvPr>
            <p:cNvSpPr/>
            <p:nvPr/>
          </p:nvSpPr>
          <p:spPr>
            <a:xfrm>
              <a:off x="1104839" y="1469671"/>
              <a:ext cx="14130571" cy="12616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1410D49-7104-409C-8B11-9F4766E96925}"/>
                </a:ext>
              </a:extLst>
            </p:cNvPr>
            <p:cNvSpPr/>
            <p:nvPr/>
          </p:nvSpPr>
          <p:spPr>
            <a:xfrm>
              <a:off x="1437270" y="1731589"/>
              <a:ext cx="13283958" cy="41052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2. </a:t>
              </a:r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개별 </a:t>
              </a:r>
              <a:r>
                <a:rPr lang="ko-KR" altLang="en-US" sz="1600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고유값의</a:t>
              </a:r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크기 </a:t>
              </a:r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: </a:t>
              </a:r>
            </a:p>
            <a:p>
              <a:r>
                <a:rPr lang="ko-KR" altLang="en-US" sz="1600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분산값</a:t>
              </a:r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즉 표준편차</a:t>
              </a:r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(Standard deviation)</a:t>
              </a:r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의 제곱의 수치가 </a:t>
              </a:r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1</a:t>
              </a:r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이상인 경우를 쓴다</a:t>
              </a:r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. </a:t>
              </a: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EB159C7-A709-4242-9133-0DAB16CFEC78}"/>
              </a:ext>
            </a:extLst>
          </p:cNvPr>
          <p:cNvSpPr/>
          <p:nvPr/>
        </p:nvSpPr>
        <p:spPr>
          <a:xfrm>
            <a:off x="5694210" y="434480"/>
            <a:ext cx="2860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주성분의 개수를 정하는 법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?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AB2DA4-9834-43F4-B247-C7DED5EB3F68}"/>
              </a:ext>
            </a:extLst>
          </p:cNvPr>
          <p:cNvSpPr/>
          <p:nvPr/>
        </p:nvSpPr>
        <p:spPr>
          <a:xfrm>
            <a:off x="4355976" y="5326423"/>
            <a:ext cx="50507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주성분분석에 대해서 자세히 알고 싶다면 </a:t>
            </a:r>
            <a:r>
              <a:rPr lang="en-US" altLang="ko-KR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*</a:t>
            </a:r>
            <a:r>
              <a:rPr lang="ko-KR" altLang="en-US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부록을 참고해주세요</a:t>
            </a:r>
            <a:r>
              <a:rPr lang="en-US" altLang="ko-KR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!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299B1F-2FFE-490B-864D-78DA78DFA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46" y="2483472"/>
            <a:ext cx="7873030" cy="285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08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10800000">
            <a:off x="6948264" y="1849388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모델링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FA6-7E7C-40F6-89A3-BB77D1AE7F7B}"/>
              </a:ext>
            </a:extLst>
          </p:cNvPr>
          <p:cNvSpPr txBox="1"/>
          <p:nvPr/>
        </p:nvSpPr>
        <p:spPr>
          <a:xfrm>
            <a:off x="2512162" y="355723"/>
            <a:ext cx="3262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2)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주성분분석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(PCA)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EB159C7-A709-4242-9133-0DAB16CFEC78}"/>
              </a:ext>
            </a:extLst>
          </p:cNvPr>
          <p:cNvSpPr/>
          <p:nvPr/>
        </p:nvSpPr>
        <p:spPr>
          <a:xfrm>
            <a:off x="5694210" y="434480"/>
            <a:ext cx="2860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주성분의 개수를 정하는 법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? 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7A21E92-31D5-4512-8E15-56D43C9DFC87}"/>
              </a:ext>
            </a:extLst>
          </p:cNvPr>
          <p:cNvGrpSpPr/>
          <p:nvPr/>
        </p:nvGrpSpPr>
        <p:grpSpPr>
          <a:xfrm>
            <a:off x="289694" y="1153399"/>
            <a:ext cx="8530777" cy="1299862"/>
            <a:chOff x="-2077690" y="1381927"/>
            <a:chExt cx="14130571" cy="1749778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2A22639-018B-4B10-8A68-7E59359C3532}"/>
                </a:ext>
              </a:extLst>
            </p:cNvPr>
            <p:cNvSpPr/>
            <p:nvPr/>
          </p:nvSpPr>
          <p:spPr>
            <a:xfrm>
              <a:off x="-2077690" y="1381927"/>
              <a:ext cx="14130571" cy="12616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99F4418-6051-40E0-94D9-792293D43825}"/>
                </a:ext>
              </a:extLst>
            </p:cNvPr>
            <p:cNvSpPr/>
            <p:nvPr/>
          </p:nvSpPr>
          <p:spPr>
            <a:xfrm>
              <a:off x="-1671989" y="1391620"/>
              <a:ext cx="13283957" cy="17400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3. </a:t>
              </a:r>
              <a:r>
                <a:rPr lang="en-US" altLang="ko-KR" sz="1600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Screeplot</a:t>
              </a:r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을 통한 판단 </a:t>
              </a:r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: </a:t>
              </a:r>
            </a:p>
            <a:p>
              <a:r>
                <a:rPr lang="en-US" altLang="ko-KR" sz="1600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Screeplot</a:t>
              </a:r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: </a:t>
              </a:r>
              <a:r>
                <a:rPr lang="ko-KR" altLang="en-US" sz="14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수평축에 주성분을 놓고 </a:t>
              </a:r>
              <a:r>
                <a:rPr lang="ko-KR" altLang="en-US" sz="1400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수직축에</a:t>
              </a:r>
              <a:r>
                <a:rPr lang="ko-KR" altLang="en-US" sz="14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해당 주성분에 대응하는 </a:t>
              </a:r>
              <a:r>
                <a:rPr lang="ko-KR" altLang="en-US" sz="1400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고유값을</a:t>
              </a:r>
              <a:r>
                <a:rPr lang="ko-KR" altLang="en-US" sz="14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연결한 차트</a:t>
              </a:r>
              <a:r>
                <a:rPr lang="en-US" altLang="ko-KR" sz="14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!</a:t>
              </a:r>
              <a:endPara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r>
                <a:rPr lang="ko-KR" altLang="en-US" sz="14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그래프가 완만해 지는 부분 </a:t>
              </a:r>
              <a:r>
                <a:rPr lang="ko-KR" altLang="en-US" sz="1400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이전까지만</a:t>
              </a:r>
              <a:r>
                <a:rPr lang="ko-KR" altLang="en-US" sz="14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활용하는 것이 바람직하다는 것이다</a:t>
              </a:r>
              <a:r>
                <a:rPr lang="en-US" altLang="ko-KR" sz="14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.</a:t>
              </a:r>
            </a:p>
            <a:p>
              <a:b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</a:br>
              <a:endParaRPr 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29EA5DF-EF28-4697-B862-28A4D004C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995" y="2140805"/>
            <a:ext cx="4680520" cy="33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58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rot="10800000">
            <a:off x="6948264" y="1849388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788892" y="4756400"/>
            <a:ext cx="21755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서수민 최재영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임용희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79512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A7A0B-377D-4505-9091-EFE9CEE163B1}"/>
              </a:ext>
            </a:extLst>
          </p:cNvPr>
          <p:cNvSpPr/>
          <p:nvPr/>
        </p:nvSpPr>
        <p:spPr>
          <a:xfrm>
            <a:off x="3707904" y="2569469"/>
            <a:ext cx="4608512" cy="1008112"/>
          </a:xfrm>
          <a:prstGeom prst="rect">
            <a:avLst/>
          </a:prstGeom>
          <a:solidFill>
            <a:srgbClr val="5BB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11266" name="Picture 2" descr="나 혼자 산다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1390650"/>
            <a:ext cx="2667000" cy="293370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9521368-EFE7-4BEE-8CC8-B3D27AECA9B7}"/>
              </a:ext>
            </a:extLst>
          </p:cNvPr>
          <p:cNvSpPr/>
          <p:nvPr/>
        </p:nvSpPr>
        <p:spPr>
          <a:xfrm>
            <a:off x="4447952" y="2761017"/>
            <a:ext cx="36615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나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..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집 팔 수 있을까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3E61E5-B99A-4F30-A81E-B86B1F5BBD4C}"/>
              </a:ext>
            </a:extLst>
          </p:cNvPr>
          <p:cNvSpPr/>
          <p:nvPr/>
        </p:nvSpPr>
        <p:spPr>
          <a:xfrm>
            <a:off x="7519060" y="4602512"/>
            <a:ext cx="7152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조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AD7D41-7A12-4B20-81C4-D190EB5E1411}"/>
              </a:ext>
            </a:extLst>
          </p:cNvPr>
          <p:cNvSpPr/>
          <p:nvPr/>
        </p:nvSpPr>
        <p:spPr>
          <a:xfrm rot="20868965">
            <a:off x="743282" y="1754847"/>
            <a:ext cx="7913975" cy="209288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3000" b="1" dirty="0">
                <a:solidFill>
                  <a:srgbClr val="FF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Sold</a:t>
            </a:r>
            <a:r>
              <a:rPr lang="ko-KR" altLang="en-US" sz="13000" b="1" dirty="0">
                <a:solidFill>
                  <a:srgbClr val="FF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13000" b="1" dirty="0">
                <a:solidFill>
                  <a:srgbClr val="FF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Out</a:t>
            </a:r>
            <a:endParaRPr lang="ko-KR" altLang="en-US" sz="1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875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10800000">
            <a:off x="6948264" y="1849388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모델링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FA6-7E7C-40F6-89A3-BB77D1AE7F7B}"/>
              </a:ext>
            </a:extLst>
          </p:cNvPr>
          <p:cNvSpPr txBox="1"/>
          <p:nvPr/>
        </p:nvSpPr>
        <p:spPr>
          <a:xfrm>
            <a:off x="2512162" y="355723"/>
            <a:ext cx="3262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2)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주성분분석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(PCA)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EB159C7-A709-4242-9133-0DAB16CFEC78}"/>
              </a:ext>
            </a:extLst>
          </p:cNvPr>
          <p:cNvSpPr/>
          <p:nvPr/>
        </p:nvSpPr>
        <p:spPr>
          <a:xfrm>
            <a:off x="5694210" y="434480"/>
            <a:ext cx="2860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주성분의 개수를 정하는 법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? 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7A21E92-31D5-4512-8E15-56D43C9DFC87}"/>
              </a:ext>
            </a:extLst>
          </p:cNvPr>
          <p:cNvGrpSpPr/>
          <p:nvPr/>
        </p:nvGrpSpPr>
        <p:grpSpPr>
          <a:xfrm>
            <a:off x="289694" y="1153399"/>
            <a:ext cx="8530777" cy="1299862"/>
            <a:chOff x="-2077690" y="1381927"/>
            <a:chExt cx="14130571" cy="1749778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2A22639-018B-4B10-8A68-7E59359C3532}"/>
                </a:ext>
              </a:extLst>
            </p:cNvPr>
            <p:cNvSpPr/>
            <p:nvPr/>
          </p:nvSpPr>
          <p:spPr>
            <a:xfrm>
              <a:off x="-2077690" y="1381927"/>
              <a:ext cx="14130571" cy="12616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99F4418-6051-40E0-94D9-792293D43825}"/>
                </a:ext>
              </a:extLst>
            </p:cNvPr>
            <p:cNvSpPr/>
            <p:nvPr/>
          </p:nvSpPr>
          <p:spPr>
            <a:xfrm>
              <a:off x="-1671989" y="1391620"/>
              <a:ext cx="13283957" cy="17400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3. </a:t>
              </a:r>
              <a:r>
                <a:rPr lang="en-US" altLang="ko-KR" sz="1600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Screeplot</a:t>
              </a:r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을 통한 판단 </a:t>
              </a:r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: </a:t>
              </a:r>
            </a:p>
            <a:p>
              <a:r>
                <a:rPr lang="en-US" altLang="ko-KR" sz="1600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Screeplot</a:t>
              </a:r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: </a:t>
              </a:r>
              <a:r>
                <a:rPr lang="ko-KR" altLang="en-US" sz="14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수평축에 주성분을 놓고 </a:t>
              </a:r>
              <a:r>
                <a:rPr lang="ko-KR" altLang="en-US" sz="1400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수직축에</a:t>
              </a:r>
              <a:r>
                <a:rPr lang="ko-KR" altLang="en-US" sz="14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해당 주성분에 대응하는 </a:t>
              </a:r>
              <a:r>
                <a:rPr lang="ko-KR" altLang="en-US" sz="1400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고유값을</a:t>
              </a:r>
              <a:r>
                <a:rPr lang="ko-KR" altLang="en-US" sz="14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연결한 차트</a:t>
              </a:r>
              <a:r>
                <a:rPr lang="en-US" altLang="ko-KR" sz="14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!</a:t>
              </a:r>
              <a:endPara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r>
                <a:rPr lang="ko-KR" altLang="en-US" sz="14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그래프가 완만해 지는 부분 </a:t>
              </a:r>
              <a:r>
                <a:rPr lang="ko-KR" altLang="en-US" sz="1400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이전까지만</a:t>
              </a:r>
              <a:r>
                <a:rPr lang="ko-KR" altLang="en-US" sz="14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활용하는 것이 바람직하다는 것이다</a:t>
              </a:r>
              <a:r>
                <a:rPr lang="en-US" altLang="ko-KR" sz="14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.</a:t>
              </a:r>
            </a:p>
            <a:p>
              <a:b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</a:br>
              <a:endParaRPr 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29EA5DF-EF28-4697-B862-28A4D004C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995" y="2140805"/>
            <a:ext cx="4680520" cy="3369280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024F83C-DB79-4E49-9387-EB02C92B2371}"/>
              </a:ext>
            </a:extLst>
          </p:cNvPr>
          <p:cNvSpPr/>
          <p:nvPr/>
        </p:nvSpPr>
        <p:spPr>
          <a:xfrm>
            <a:off x="3851920" y="4009628"/>
            <a:ext cx="1440160" cy="141434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okì ëí ì´ë¯¸ì§ ê²ìê²°ê³¼">
            <a:extLst>
              <a:ext uri="{FF2B5EF4-FFF2-40B4-BE49-F238E27FC236}">
                <a16:creationId xmlns:a16="http://schemas.microsoft.com/office/drawing/2014/main" id="{C40A00FD-0C45-49FC-9BC3-018C19E14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88" b="94922" l="9766" r="89844">
                        <a14:foregroundMark x1="55469" y1="9375" x2="55469" y2="9375"/>
                        <a14:foregroundMark x1="57422" y1="5078" x2="57422" y2="5078"/>
                        <a14:foregroundMark x1="58984" y1="94922" x2="58984" y2="94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730" y="2624502"/>
            <a:ext cx="1123226" cy="112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C5CDF068-9679-4396-9E10-975F447B79ED}"/>
              </a:ext>
            </a:extLst>
          </p:cNvPr>
          <p:cNvSpPr/>
          <p:nvPr/>
        </p:nvSpPr>
        <p:spPr>
          <a:xfrm rot="3184170">
            <a:off x="5262161" y="3508173"/>
            <a:ext cx="864096" cy="947000"/>
          </a:xfrm>
          <a:prstGeom prst="downArrow">
            <a:avLst>
              <a:gd name="adj1" fmla="val 25692"/>
              <a:gd name="adj2" fmla="val 4165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657BC2-E77D-4733-B2C9-A808A78336EA}"/>
              </a:ext>
            </a:extLst>
          </p:cNvPr>
          <p:cNvSpPr txBox="1"/>
          <p:nvPr/>
        </p:nvSpPr>
        <p:spPr>
          <a:xfrm rot="443372">
            <a:off x="6713646" y="3460316"/>
            <a:ext cx="326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주성분 개수</a:t>
            </a:r>
            <a:r>
              <a:rPr lang="en-US" altLang="ko-KR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=18</a:t>
            </a:r>
            <a:r>
              <a:rPr lang="ko-KR" altLang="en-US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312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모델링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FA6-7E7C-40F6-89A3-BB77D1AE7F7B}"/>
              </a:ext>
            </a:extLst>
          </p:cNvPr>
          <p:cNvSpPr txBox="1"/>
          <p:nvPr/>
        </p:nvSpPr>
        <p:spPr>
          <a:xfrm>
            <a:off x="2512162" y="355723"/>
            <a:ext cx="3262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2)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주성분분석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(PCA)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048DA6-7A8E-4CF2-AB7C-06CDE0263AAD}"/>
              </a:ext>
            </a:extLst>
          </p:cNvPr>
          <p:cNvSpPr/>
          <p:nvPr/>
        </p:nvSpPr>
        <p:spPr>
          <a:xfrm>
            <a:off x="996259" y="2983052"/>
            <a:ext cx="3215701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388B8-218A-4CAD-A701-AC0E630EE7AF}"/>
              </a:ext>
            </a:extLst>
          </p:cNvPr>
          <p:cNvGrpSpPr/>
          <p:nvPr/>
        </p:nvGrpSpPr>
        <p:grpSpPr>
          <a:xfrm>
            <a:off x="2180361" y="1224199"/>
            <a:ext cx="6820131" cy="4367841"/>
            <a:chOff x="3336457" y="2391705"/>
            <a:chExt cx="6820131" cy="436784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DB60CD9-C74A-4B07-B168-0225B2EF9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518" b="97679" l="0" r="99625">
                          <a14:foregroundMark x1="57375" y1="6696" x2="43500" y2="8571"/>
                          <a14:foregroundMark x1="43500" y1="8571" x2="27500" y2="22321"/>
                          <a14:foregroundMark x1="27500" y1="22321" x2="26375" y2="29464"/>
                          <a14:foregroundMark x1="27750" y1="69286" x2="16875" y2="79196"/>
                          <a14:foregroundMark x1="16875" y1="79196" x2="12375" y2="81518"/>
                          <a14:foregroundMark x1="52500" y1="78482" x2="80125" y2="80089"/>
                          <a14:foregroundMark x1="80125" y1="80089" x2="88500" y2="73661"/>
                          <a14:foregroundMark x1="88500" y1="73661" x2="99625" y2="73750"/>
                          <a14:foregroundMark x1="24500" y1="69821" x2="125" y2="77232"/>
                          <a14:foregroundMark x1="31750" y1="80804" x2="17125" y2="95000"/>
                          <a14:foregroundMark x1="39625" y1="75446" x2="8625" y2="92232"/>
                          <a14:foregroundMark x1="8625" y1="92232" x2="40375" y2="95804"/>
                          <a14:foregroundMark x1="40375" y1="95804" x2="89125" y2="95446"/>
                          <a14:foregroundMark x1="89125" y1="95446" x2="94000" y2="84375"/>
                          <a14:foregroundMark x1="94000" y1="84375" x2="82500" y2="79821"/>
                          <a14:foregroundMark x1="82500" y1="79821" x2="70125" y2="77946"/>
                          <a14:foregroundMark x1="70125" y1="77946" x2="56250" y2="79375"/>
                          <a14:foregroundMark x1="56250" y1="79375" x2="60750" y2="90357"/>
                          <a14:foregroundMark x1="60750" y1="90357" x2="74125" y2="93839"/>
                          <a14:foregroundMark x1="74125" y1="93839" x2="87125" y2="93571"/>
                          <a14:foregroundMark x1="87125" y1="93571" x2="46500" y2="91518"/>
                          <a14:foregroundMark x1="46500" y1="91518" x2="65375" y2="87946"/>
                          <a14:foregroundMark x1="54625" y1="6518" x2="64000" y2="12411"/>
                          <a14:foregroundMark x1="64000" y1="12411" x2="71250" y2="20982"/>
                          <a14:foregroundMark x1="44375" y1="50893" x2="46500" y2="55089"/>
                          <a14:foregroundMark x1="11625" y1="72054" x2="12375" y2="72054"/>
                          <a14:foregroundMark x1="10625" y1="77500" x2="4250" y2="97143"/>
                          <a14:foregroundMark x1="4250" y1="97143" x2="27000" y2="99911"/>
                          <a14:foregroundMark x1="27000" y1="99911" x2="76625" y2="99018"/>
                          <a14:foregroundMark x1="76625" y1="99018" x2="31500" y2="96964"/>
                          <a14:foregroundMark x1="31500" y1="96964" x2="19125" y2="97411"/>
                          <a14:foregroundMark x1="19125" y1="97411" x2="18625" y2="97679"/>
                          <a14:foregroundMark x1="43625" y1="90000" x2="14875" y2="86250"/>
                          <a14:foregroundMark x1="14875" y1="86250" x2="9625" y2="77679"/>
                          <a14:foregroundMark x1="9625" y1="77679" x2="23375" y2="73839"/>
                          <a14:foregroundMark x1="23375" y1="73839" x2="36250" y2="73393"/>
                          <a14:foregroundMark x1="36250" y1="73393" x2="36375" y2="73571"/>
                          <a14:foregroundMark x1="36500" y1="82500" x2="39875" y2="88304"/>
                          <a14:foregroundMark x1="14750" y1="71339" x2="750" y2="75446"/>
                          <a14:foregroundMark x1="2250" y1="81786" x2="3875" y2="91339"/>
                          <a14:foregroundMark x1="3875" y1="91339" x2="1750" y2="92411"/>
                          <a14:foregroundMark x1="3875" y1="90714" x2="0" y2="97143"/>
                          <a14:backgroundMark x1="5000" y1="48571" x2="8500" y2="60357"/>
                          <a14:backgroundMark x1="8500" y1="60357" x2="12125" y2="50982"/>
                          <a14:backgroundMark x1="12125" y1="50982" x2="11375" y2="46875"/>
                        </a14:backgroundRemoval>
                      </a14:imgEffect>
                    </a14:imgLayer>
                  </a14:imgProps>
                </a:ext>
              </a:extLst>
            </a:blip>
            <a:srcRect r="2982" b="5873"/>
            <a:stretch/>
          </p:blipFill>
          <p:spPr>
            <a:xfrm>
              <a:off x="6940887" y="2391705"/>
              <a:ext cx="3215701" cy="4367841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88F3991-0944-4E82-81E8-753B15D03D98}"/>
                </a:ext>
              </a:extLst>
            </p:cNvPr>
            <p:cNvGrpSpPr/>
            <p:nvPr/>
          </p:nvGrpSpPr>
          <p:grpSpPr>
            <a:xfrm>
              <a:off x="3336457" y="3086766"/>
              <a:ext cx="4805570" cy="1979297"/>
              <a:chOff x="2596786" y="1602131"/>
              <a:chExt cx="7240066" cy="1379182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6B8C081-1BCD-4DB0-8D26-1F006D0B916A}"/>
                  </a:ext>
                </a:extLst>
              </p:cNvPr>
              <p:cNvSpPr/>
              <p:nvPr/>
            </p:nvSpPr>
            <p:spPr>
              <a:xfrm>
                <a:off x="2596786" y="1602131"/>
                <a:ext cx="6813273" cy="13791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9C6DC8D-3F2B-4FB0-8835-CC1BD6A9318B}"/>
                  </a:ext>
                </a:extLst>
              </p:cNvPr>
              <p:cNvSpPr/>
              <p:nvPr/>
            </p:nvSpPr>
            <p:spPr>
              <a:xfrm>
                <a:off x="2876015" y="1912318"/>
                <a:ext cx="6960837" cy="7077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AutoNum type="arabicParenR"/>
                </a:pPr>
                <a:r>
                  <a:rPr lang="ko-KR" altLang="en-US" sz="20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변수 </a:t>
                </a:r>
                <a:r>
                  <a:rPr lang="en-US" altLang="ko-KR" sz="20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79</a:t>
                </a:r>
                <a:r>
                  <a:rPr lang="ko-KR" altLang="en-US" sz="20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개 다</a:t>
                </a:r>
                <a:r>
                  <a:rPr lang="en-US" altLang="ko-KR" sz="20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..? </a:t>
                </a:r>
                <a:r>
                  <a:rPr lang="ko-KR" altLang="en-US" sz="2000" dirty="0" err="1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ㅠㅠ</a:t>
                </a:r>
                <a:endParaRPr lang="en-US" altLang="ko-KR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  <a:p>
                <a:pPr marL="342900" indent="-342900">
                  <a:buAutoNum type="arabicParenR"/>
                </a:pPr>
                <a:r>
                  <a:rPr lang="en-US" altLang="ko-KR" sz="2000" dirty="0">
                    <a:highlight>
                      <a:srgbClr val="FFFF00"/>
                    </a:highlight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Numeric Data (</a:t>
                </a:r>
                <a:r>
                  <a:rPr lang="ko-KR" altLang="en-US" sz="2000" dirty="0">
                    <a:highlight>
                      <a:srgbClr val="FFFF00"/>
                    </a:highlight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수치형 자료</a:t>
                </a:r>
                <a:r>
                  <a:rPr lang="en-US" altLang="ko-KR" sz="2000" dirty="0">
                    <a:highlight>
                      <a:srgbClr val="FFFF00"/>
                    </a:highlight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)</a:t>
                </a:r>
                <a:r>
                  <a:rPr lang="ko-KR" altLang="en-US" sz="2000" dirty="0">
                    <a:highlight>
                      <a:srgbClr val="FFFF00"/>
                    </a:highlight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만</a:t>
                </a:r>
                <a:r>
                  <a:rPr lang="en-US" altLang="ko-KR" sz="2000" dirty="0">
                    <a:highlight>
                      <a:srgbClr val="FFFF00"/>
                    </a:highlight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?</a:t>
                </a:r>
              </a:p>
              <a:p>
                <a:pPr marL="342900" indent="-342900">
                  <a:buAutoNum type="arabicParenR"/>
                </a:pPr>
                <a:r>
                  <a:rPr lang="en-US" altLang="ko-KR" sz="20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Categoric</a:t>
                </a:r>
                <a:r>
                  <a:rPr lang="ko-KR" altLang="en-US" sz="20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 </a:t>
                </a:r>
                <a:r>
                  <a:rPr lang="en-US" altLang="ko-KR" sz="20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Data (</a:t>
                </a:r>
                <a:r>
                  <a:rPr lang="ko-KR" altLang="en-US" sz="20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범주형 자료</a:t>
                </a:r>
                <a:r>
                  <a:rPr lang="en-US" altLang="ko-KR" sz="20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)</a:t>
                </a:r>
                <a:r>
                  <a:rPr lang="ko-KR" altLang="en-US" sz="20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만</a:t>
                </a:r>
                <a:r>
                  <a:rPr lang="en-US" altLang="ko-KR" sz="20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0330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37EF2F9-9384-4EF1-B07F-04D3017467A4}"/>
              </a:ext>
            </a:extLst>
          </p:cNvPr>
          <p:cNvSpPr/>
          <p:nvPr/>
        </p:nvSpPr>
        <p:spPr>
          <a:xfrm>
            <a:off x="1517759" y="1341841"/>
            <a:ext cx="3639870" cy="25818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 rot="10800000">
            <a:off x="6948264" y="1849388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모델링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FA6-7E7C-40F6-89A3-BB77D1AE7F7B}"/>
              </a:ext>
            </a:extLst>
          </p:cNvPr>
          <p:cNvSpPr txBox="1"/>
          <p:nvPr/>
        </p:nvSpPr>
        <p:spPr>
          <a:xfrm>
            <a:off x="2627784" y="364082"/>
            <a:ext cx="3549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2) </a:t>
            </a:r>
            <a:r>
              <a:rPr lang="ko-KR" altLang="en-US" sz="28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주성분분석</a:t>
            </a:r>
            <a:r>
              <a:rPr lang="en-US" altLang="ko-KR" sz="28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(PCA)</a:t>
            </a:r>
            <a:endParaRPr lang="ko-KR" altLang="en-US" sz="2800" dirty="0">
              <a:solidFill>
                <a:prstClr val="black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855C02-0343-46E8-AE9C-0DE63A2F27C6}"/>
              </a:ext>
            </a:extLst>
          </p:cNvPr>
          <p:cNvGrpSpPr/>
          <p:nvPr/>
        </p:nvGrpSpPr>
        <p:grpSpPr>
          <a:xfrm>
            <a:off x="666492" y="1552767"/>
            <a:ext cx="5453753" cy="1474223"/>
            <a:chOff x="-86109" y="1090012"/>
            <a:chExt cx="5453753" cy="147422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CE6C400-094E-472D-88D9-3740573F0FF1}"/>
                </a:ext>
              </a:extLst>
            </p:cNvPr>
            <p:cNvSpPr/>
            <p:nvPr/>
          </p:nvSpPr>
          <p:spPr>
            <a:xfrm>
              <a:off x="765158" y="1090012"/>
              <a:ext cx="370763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Summary</a:t>
              </a:r>
              <a:r>
                <a:rPr lang="ko-KR" altLang="en-US" sz="2000" dirty="0"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로 자세히 살펴보자</a:t>
              </a:r>
              <a:r>
                <a:rPr lang="en-US" altLang="ko-KR" sz="2000" dirty="0"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! 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C9A4220-DD91-48A2-A01A-7BA754B381EF}"/>
                </a:ext>
              </a:extLst>
            </p:cNvPr>
            <p:cNvSpPr/>
            <p:nvPr/>
          </p:nvSpPr>
          <p:spPr>
            <a:xfrm>
              <a:off x="-86109" y="1640905"/>
              <a:ext cx="545375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Adjusted R-square</a:t>
              </a:r>
              <a:r>
                <a:rPr lang="ko-KR" altLang="en-US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en-US" altLang="ko-KR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:</a:t>
              </a:r>
              <a:r>
                <a:rPr lang="ko-KR" altLang="en-US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en-US" altLang="ko-KR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0.3458 </a:t>
              </a:r>
            </a:p>
            <a:p>
              <a:pPr algn="ctr"/>
              <a:r>
                <a:rPr lang="en-US" altLang="ko-KR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P-value: </a:t>
              </a:r>
              <a:r>
                <a:rPr lang="ko-KR" altLang="en-US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유의수준 아래 </a:t>
              </a:r>
              <a:endParaRPr lang="en-US" altLang="ko-KR" b="1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algn="ctr"/>
              <a:r>
                <a:rPr lang="en-US" altLang="ko-KR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RMSE: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812DBC-81F4-438E-A3E6-621109B59EB7}"/>
              </a:ext>
            </a:extLst>
          </p:cNvPr>
          <p:cNvSpPr/>
          <p:nvPr/>
        </p:nvSpPr>
        <p:spPr>
          <a:xfrm>
            <a:off x="1279634" y="3372719"/>
            <a:ext cx="4424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뭐야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ㅜㅜ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 결과가 안 좋네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힘들게 했는데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…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A28A3B-788C-4B6E-B32E-DA216C156F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276" r="883"/>
          <a:stretch/>
        </p:blipFill>
        <p:spPr>
          <a:xfrm>
            <a:off x="5329407" y="1373446"/>
            <a:ext cx="3431539" cy="3057248"/>
          </a:xfrm>
          <a:prstGeom prst="rect">
            <a:avLst/>
          </a:prstGeom>
        </p:spPr>
      </p:pic>
      <p:pic>
        <p:nvPicPr>
          <p:cNvPr id="21" name="Picture 2" descr="ê´ë ¨ ì´ë¯¸ì§">
            <a:extLst>
              <a:ext uri="{FF2B5EF4-FFF2-40B4-BE49-F238E27FC236}">
                <a16:creationId xmlns:a16="http://schemas.microsoft.com/office/drawing/2014/main" id="{376C165B-DFF3-4C4E-94F9-7119CDD806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01" b="97473" l="10000" r="90000">
                        <a14:foregroundMark x1="54200" y1="7581" x2="54200" y2="7581"/>
                        <a14:foregroundMark x1="51600" y1="9386" x2="51600" y2="9386"/>
                        <a14:foregroundMark x1="46500" y1="85379" x2="46500" y2="85379"/>
                        <a14:foregroundMark x1="59300" y1="82852" x2="59300" y2="82852"/>
                        <a14:foregroundMark x1="70000" y1="85560" x2="37500" y2="88989"/>
                        <a14:foregroundMark x1="75600" y1="92058" x2="70700" y2="95668"/>
                        <a14:foregroundMark x1="70700" y1="95668" x2="36400" y2="97473"/>
                        <a14:foregroundMark x1="35000" y1="77256" x2="29800" y2="79964"/>
                        <a14:foregroundMark x1="29800" y1="79964" x2="29300" y2="86282"/>
                        <a14:foregroundMark x1="54400" y1="82852" x2="52000" y2="81588"/>
                        <a14:backgroundMark x1="26000" y1="82671" x2="20200" y2="91697"/>
                        <a14:backgroundMark x1="80700" y1="80686" x2="82800" y2="861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283"/>
          <a:stretch/>
        </p:blipFill>
        <p:spPr bwMode="auto">
          <a:xfrm>
            <a:off x="-1242053" y="2389686"/>
            <a:ext cx="4733933" cy="317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456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 rot="10800000">
            <a:off x="6948264" y="1849388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모델링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41A1E1F-6963-47E4-B153-1D025E76918B}"/>
              </a:ext>
            </a:extLst>
          </p:cNvPr>
          <p:cNvGrpSpPr/>
          <p:nvPr/>
        </p:nvGrpSpPr>
        <p:grpSpPr>
          <a:xfrm>
            <a:off x="1475656" y="1270348"/>
            <a:ext cx="7802455" cy="4364171"/>
            <a:chOff x="1475656" y="1270348"/>
            <a:chExt cx="7802455" cy="4364171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4D372B2-C396-4448-B88D-747918C1D921}"/>
                </a:ext>
              </a:extLst>
            </p:cNvPr>
            <p:cNvSpPr/>
            <p:nvPr/>
          </p:nvSpPr>
          <p:spPr>
            <a:xfrm>
              <a:off x="1475656" y="1270348"/>
              <a:ext cx="4689469" cy="22322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Picture 8" descr="ì íë¬´ì ëí ì´ë¯¸ì§ ê²ìê²°ê³¼">
              <a:extLst>
                <a:ext uri="{FF2B5EF4-FFF2-40B4-BE49-F238E27FC236}">
                  <a16:creationId xmlns:a16="http://schemas.microsoft.com/office/drawing/2014/main" id="{E413008E-8C3E-4D3A-9CB0-EF37B1C01C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3" b="93699" l="10000" r="90000">
                          <a14:foregroundMark x1="46000" y1="92877" x2="63000" y2="936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8118" y="1796808"/>
              <a:ext cx="7359993" cy="3837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5602F0-9C94-4DCD-818D-C75C36065DCA}"/>
              </a:ext>
            </a:extLst>
          </p:cNvPr>
          <p:cNvSpPr/>
          <p:nvPr/>
        </p:nvSpPr>
        <p:spPr>
          <a:xfrm>
            <a:off x="933926" y="1419179"/>
            <a:ext cx="545375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오케이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~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혜진이는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  <a:p>
            <a:pPr lvl="0" algn="ctr"/>
            <a:r>
              <a:rPr lang="en-US" altLang="ko-KR" sz="16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Adjusted R-square : 0.3458 </a:t>
            </a:r>
          </a:p>
          <a:p>
            <a:pPr lvl="0" algn="ctr"/>
            <a:r>
              <a:rPr lang="en-US" altLang="ko-KR" sz="16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P-value: </a:t>
            </a:r>
            <a:r>
              <a:rPr lang="ko-KR" altLang="en-US" sz="16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유의수준 아래 </a:t>
            </a:r>
          </a:p>
          <a:p>
            <a:pPr lvl="0" algn="ctr"/>
            <a:r>
              <a:rPr lang="en-US" altLang="ko-KR" sz="16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RMSE: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  <a:p>
            <a:pPr lvl="0" algn="ctr"/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아쉽게도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!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기안이 승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!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마지막으로 나래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~?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474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016BCA8-85D6-47A0-9DF6-8C4E8761C0B9}"/>
              </a:ext>
            </a:extLst>
          </p:cNvPr>
          <p:cNvSpPr/>
          <p:nvPr/>
        </p:nvSpPr>
        <p:spPr>
          <a:xfrm>
            <a:off x="602686" y="2541905"/>
            <a:ext cx="5697506" cy="17281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 rot="10800000">
            <a:off x="6948264" y="1849388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모델링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FA6-7E7C-40F6-89A3-BB77D1AE7F7B}"/>
              </a:ext>
            </a:extLst>
          </p:cNvPr>
          <p:cNvSpPr txBox="1"/>
          <p:nvPr/>
        </p:nvSpPr>
        <p:spPr>
          <a:xfrm>
            <a:off x="3758145" y="388577"/>
            <a:ext cx="2880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3)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변수 선택 방법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3A699B-B65B-4B7E-9D49-436268F412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79" b="95683" l="6667" r="90000">
                        <a14:foregroundMark x1="69333" y1="27878" x2="69333" y2="27878"/>
                        <a14:foregroundMark x1="58516" y1="18153" x2="51778" y2="20144"/>
                        <a14:foregroundMark x1="55581" y1="8383" x2="55778" y2="8273"/>
                        <a14:foregroundMark x1="44211" y1="14754" x2="44397" y2="14650"/>
                        <a14:foregroundMark x1="41333" y1="16367" x2="44159" y2="14784"/>
                        <a14:foregroundMark x1="52753" y1="16953" x2="50889" y2="22302"/>
                        <a14:foregroundMark x1="55778" y1="8273" x2="55691" y2="8523"/>
                        <a14:foregroundMark x1="50889" y1="22302" x2="67111" y2="26439"/>
                        <a14:foregroundMark x1="67111" y1="26439" x2="66000" y2="21942"/>
                        <a14:foregroundMark x1="72344" y1="24827" x2="72667" y2="25180"/>
                        <a14:foregroundMark x1="68222" y1="20324" x2="71589" y2="24002"/>
                        <a14:foregroundMark x1="37333" y1="19065" x2="29111" y2="26799"/>
                        <a14:foregroundMark x1="34000" y1="19065" x2="40992" y2="12659"/>
                        <a14:foregroundMark x1="6889" y1="60791" x2="6667" y2="63669"/>
                        <a14:foregroundMark x1="29778" y1="95863" x2="70667" y2="92086"/>
                        <a14:foregroundMark x1="74016" y1="24704" x2="72889" y2="26619"/>
                        <a14:foregroundMark x1="75876" y1="26978" x2="73556" y2="28597"/>
                        <a14:foregroundMark x1="30444" y1="22122" x2="35556" y2="17266"/>
                        <a14:foregroundMark x1="74892" y1="24640" x2="73333" y2="27518"/>
                        <a14:foregroundMark x1="73333" y1="27518" x2="74667" y2="30216"/>
                        <a14:foregroundMark x1="44667" y1="17626" x2="53111" y2="18165"/>
                        <a14:foregroundMark x1="69556" y1="27698" x2="68444" y2="27338"/>
                        <a14:backgroundMark x1="68000" y1="9173" x2="68000" y2="11871"/>
                        <a14:backgroundMark x1="64000" y1="10971" x2="60667" y2="11691"/>
                        <a14:backgroundMark x1="57333" y1="3417" x2="53556" y2="3417"/>
                        <a14:backgroundMark x1="63778" y1="4137" x2="67333" y2="6295"/>
                        <a14:backgroundMark x1="75794" y1="8672" x2="78222" y2="9532"/>
                        <a14:backgroundMark x1="74667" y1="8273" x2="74843" y2="8335"/>
                        <a14:backgroundMark x1="79111" y1="9532" x2="79111" y2="9532"/>
                        <a14:backgroundMark x1="79556" y1="9892" x2="79556" y2="9892"/>
                        <a14:backgroundMark x1="79556" y1="9892" x2="80222" y2="12590"/>
                        <a14:backgroundMark x1="78000" y1="23022" x2="78000" y2="23022"/>
                        <a14:backgroundMark x1="78000" y1="23022" x2="82889" y2="24281"/>
                        <a14:backgroundMark x1="80889" y1="11871" x2="80222" y2="14209"/>
                        <a14:backgroundMark x1="75880" y1="7091" x2="77333" y2="7194"/>
                        <a14:backgroundMark x1="64667" y1="6295" x2="75354" y2="7054"/>
                        <a14:backgroundMark x1="79556" y1="8633" x2="81778" y2="10971"/>
                        <a14:backgroundMark x1="49556" y1="6655" x2="49333" y2="4676"/>
                        <a14:backgroundMark x1="50000" y1="5396" x2="47111" y2="7554"/>
                        <a14:backgroundMark x1="47111" y1="7554" x2="48222" y2="3597"/>
                        <a14:backgroundMark x1="45778" y1="4496" x2="47111" y2="1619"/>
                        <a14:backgroundMark x1="47778" y1="1799" x2="47111" y2="4676"/>
                        <a14:backgroundMark x1="46889" y1="4317" x2="46444" y2="719"/>
                        <a14:backgroundMark x1="46222" y1="5396" x2="48667" y2="719"/>
                        <a14:backgroundMark x1="44444" y1="5036" x2="49778" y2="0"/>
                        <a14:backgroundMark x1="53111" y1="4137" x2="54889" y2="7014"/>
                        <a14:backgroundMark x1="76222" y1="19964" x2="75556" y2="14029"/>
                        <a14:backgroundMark x1="78667" y1="15647" x2="80000" y2="11871"/>
                        <a14:backgroundMark x1="82222" y1="11871" x2="75333" y2="21223"/>
                        <a14:backgroundMark x1="76222" y1="20683" x2="77111" y2="22482"/>
                        <a14:backgroundMark x1="77111" y1="22482" x2="77333" y2="24460"/>
                        <a14:backgroundMark x1="82889" y1="15827" x2="82667" y2="12230"/>
                        <a14:backgroundMark x1="77111" y1="19604" x2="77111" y2="14748"/>
                        <a14:backgroundMark x1="77111" y1="12950" x2="72667" y2="10432"/>
                        <a14:backgroundMark x1="67556" y1="9712" x2="56222" y2="5036"/>
                        <a14:backgroundMark x1="59111" y1="5036" x2="66000" y2="6475"/>
                        <a14:backgroundMark x1="62889" y1="11511" x2="58000" y2="10432"/>
                        <a14:backgroundMark x1="55778" y1="8633" x2="54000" y2="8633"/>
                        <a14:backgroundMark x1="47778" y1="9532" x2="46000" y2="10971"/>
                        <a14:backgroundMark x1="46000" y1="10252" x2="46222" y2="8453"/>
                        <a14:backgroundMark x1="46222" y1="8453" x2="46222" y2="12590"/>
                        <a14:backgroundMark x1="46222" y1="10791" x2="50000" y2="5576"/>
                        <a14:backgroundMark x1="48222" y1="7914" x2="46889" y2="8094"/>
                        <a14:backgroundMark x1="61111" y1="13669" x2="56222" y2="13129"/>
                        <a14:backgroundMark x1="55778" y1="8633" x2="55333" y2="7554"/>
                        <a14:backgroundMark x1="36222" y1="4496" x2="49333" y2="11871"/>
                        <a14:backgroundMark x1="49333" y1="11871" x2="79556" y2="18165"/>
                        <a14:backgroundMark x1="55111" y1="1799" x2="65333" y2="5576"/>
                        <a14:backgroundMark x1="73778" y1="7914" x2="82667" y2="12770"/>
                        <a14:backgroundMark x1="84667" y1="12950" x2="74222" y2="79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2400"/>
          <a:stretch/>
        </p:blipFill>
        <p:spPr>
          <a:xfrm>
            <a:off x="5652120" y="1006585"/>
            <a:ext cx="3781784" cy="456045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089BF9-7AC5-44AA-B501-73404BA0E7E8}"/>
              </a:ext>
            </a:extLst>
          </p:cNvPr>
          <p:cNvSpPr/>
          <p:nvPr/>
        </p:nvSpPr>
        <p:spPr>
          <a:xfrm rot="21160229">
            <a:off x="3852880" y="1399645"/>
            <a:ext cx="50507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힘들게 </a:t>
            </a:r>
            <a:r>
              <a:rPr lang="ko-KR" altLang="en-US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전처리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했으니깐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내 방법으로 예측하자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!  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endParaRPr lang="ko-KR" altLang="en-US" sz="16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9307640-1B5C-4187-B046-51675A2C7904}"/>
              </a:ext>
            </a:extLst>
          </p:cNvPr>
          <p:cNvGrpSpPr/>
          <p:nvPr/>
        </p:nvGrpSpPr>
        <p:grpSpPr>
          <a:xfrm>
            <a:off x="460761" y="2664033"/>
            <a:ext cx="5697506" cy="1373736"/>
            <a:chOff x="460761" y="2448009"/>
            <a:chExt cx="5697506" cy="137373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9272BE6-8B15-45C0-9011-9A1DE6A0717C}"/>
                </a:ext>
              </a:extLst>
            </p:cNvPr>
            <p:cNvSpPr/>
            <p:nvPr/>
          </p:nvSpPr>
          <p:spPr>
            <a:xfrm>
              <a:off x="460761" y="2448009"/>
              <a:ext cx="569750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‘</a:t>
              </a:r>
              <a:r>
                <a:rPr lang="ko-KR" altLang="en-US" sz="2400" dirty="0"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변수선택 방법</a:t>
              </a:r>
              <a:r>
                <a:rPr lang="en-US" altLang="ko-KR" sz="2400" dirty="0"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’</a:t>
              </a:r>
              <a:r>
                <a:rPr lang="ko-KR" altLang="en-US" sz="24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보다 </a:t>
              </a:r>
              <a:endParaRPr lang="en-US" altLang="ko-KR" sz="24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algn="ctr"/>
              <a:r>
                <a:rPr lang="ko-KR" altLang="en-US" sz="24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정확한 예측방법은 없어</a:t>
              </a:r>
              <a:r>
                <a:rPr lang="en-US" altLang="ko-KR" sz="24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! 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77DAA05-EAF8-4D94-93DE-46B3223308DE}"/>
                </a:ext>
              </a:extLst>
            </p:cNvPr>
            <p:cNvSpPr/>
            <p:nvPr/>
          </p:nvSpPr>
          <p:spPr>
            <a:xfrm>
              <a:off x="717099" y="3421635"/>
              <a:ext cx="518483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(R</a:t>
              </a:r>
              <a:r>
                <a:rPr lang="ko-KR" altLang="en-US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에서 자동으로 유의미한 변수를 뽑아준다고</a:t>
              </a:r>
              <a:r>
                <a:rPr lang="en-US" altLang="ko-KR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!) </a:t>
              </a:r>
              <a:r>
                <a:rPr lang="ko-KR" altLang="en-US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76216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10800000">
            <a:off x="6948264" y="1849388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모델링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FA6-7E7C-40F6-89A3-BB77D1AE7F7B}"/>
              </a:ext>
            </a:extLst>
          </p:cNvPr>
          <p:cNvSpPr txBox="1"/>
          <p:nvPr/>
        </p:nvSpPr>
        <p:spPr>
          <a:xfrm>
            <a:off x="3758145" y="388577"/>
            <a:ext cx="2880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3)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변수 선택 방법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3B74821-A005-4FB9-8D55-905B7B2D621A}"/>
              </a:ext>
            </a:extLst>
          </p:cNvPr>
          <p:cNvGrpSpPr/>
          <p:nvPr/>
        </p:nvGrpSpPr>
        <p:grpSpPr>
          <a:xfrm>
            <a:off x="348950" y="1107199"/>
            <a:ext cx="6953209" cy="1878121"/>
            <a:chOff x="467544" y="1306371"/>
            <a:chExt cx="6953209" cy="1878121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580BC8B6-02D4-4DB1-903D-3D25A95A9CBC}"/>
                </a:ext>
              </a:extLst>
            </p:cNvPr>
            <p:cNvSpPr/>
            <p:nvPr/>
          </p:nvSpPr>
          <p:spPr>
            <a:xfrm>
              <a:off x="1723247" y="1614617"/>
              <a:ext cx="5697506" cy="126162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B1CE27C-C1C7-426D-A89B-6A5E32FB6C8A}"/>
                </a:ext>
              </a:extLst>
            </p:cNvPr>
            <p:cNvGrpSpPr/>
            <p:nvPr/>
          </p:nvGrpSpPr>
          <p:grpSpPr>
            <a:xfrm>
              <a:off x="467544" y="1306371"/>
              <a:ext cx="6797419" cy="1878121"/>
              <a:chOff x="467544" y="1306371"/>
              <a:chExt cx="6797419" cy="18781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40D81E2-1CBD-4630-8DF7-25DA1224D4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30122">
                <a:off x="467544" y="1306371"/>
                <a:ext cx="1969534" cy="1878121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825ED76-E586-4193-8928-5545F371F30D}"/>
                  </a:ext>
                </a:extLst>
              </p:cNvPr>
              <p:cNvSpPr/>
              <p:nvPr/>
            </p:nvSpPr>
            <p:spPr>
              <a:xfrm>
                <a:off x="2214165" y="1808992"/>
                <a:ext cx="505079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변수선택 방법이 </a:t>
                </a:r>
                <a:r>
                  <a:rPr lang="ko-KR" altLang="en-US" sz="1600" dirty="0" err="1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뭔지</a:t>
                </a:r>
                <a:r>
                  <a:rPr lang="ko-KR" altLang="en-US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 궁금하시죠</a:t>
                </a:r>
                <a:r>
                  <a:rPr lang="en-US" altLang="ko-KR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?</a:t>
                </a:r>
              </a:p>
              <a:p>
                <a:pPr algn="ctr"/>
                <a:r>
                  <a:rPr lang="ko-KR" altLang="en-US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간단하게 설명하면</a:t>
                </a:r>
                <a:r>
                  <a:rPr lang="en-US" altLang="ko-KR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, R</a:t>
                </a:r>
                <a:r>
                  <a:rPr lang="ko-KR" altLang="en-US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에서 유의미한 변수 조합을 탐색하여 </a:t>
                </a:r>
                <a:endPara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  <a:p>
                <a:pPr algn="ctr"/>
                <a:r>
                  <a:rPr lang="ko-KR" altLang="en-US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최고의 조합을 뽑아내는 겁니다</a:t>
                </a:r>
                <a:r>
                  <a:rPr lang="en-US" altLang="ko-KR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! 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D3346B6-6C39-4948-AE90-49F27D4DDDDB}"/>
              </a:ext>
            </a:extLst>
          </p:cNvPr>
          <p:cNvGrpSpPr/>
          <p:nvPr/>
        </p:nvGrpSpPr>
        <p:grpSpPr>
          <a:xfrm>
            <a:off x="2378602" y="3193360"/>
            <a:ext cx="6433077" cy="1878121"/>
            <a:chOff x="2120454" y="3125820"/>
            <a:chExt cx="6433077" cy="187812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A04609E-4D71-4828-95AA-F7D33F9C95DD}"/>
                </a:ext>
              </a:extLst>
            </p:cNvPr>
            <p:cNvGrpSpPr/>
            <p:nvPr/>
          </p:nvGrpSpPr>
          <p:grpSpPr>
            <a:xfrm>
              <a:off x="2120454" y="3338345"/>
              <a:ext cx="5697506" cy="1261628"/>
              <a:chOff x="1723247" y="1614617"/>
              <a:chExt cx="5697506" cy="1261628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F61F4F94-BADD-4E95-8430-4B1ED4AFC2EB}"/>
                  </a:ext>
                </a:extLst>
              </p:cNvPr>
              <p:cNvSpPr/>
              <p:nvPr/>
            </p:nvSpPr>
            <p:spPr>
              <a:xfrm>
                <a:off x="1723247" y="1614617"/>
                <a:ext cx="5697506" cy="126162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4047F7C-E6D9-4397-9D0E-3D98BB81A692}"/>
                  </a:ext>
                </a:extLst>
              </p:cNvPr>
              <p:cNvSpPr/>
              <p:nvPr/>
            </p:nvSpPr>
            <p:spPr>
              <a:xfrm>
                <a:off x="2046601" y="1953043"/>
                <a:ext cx="505079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여러가지 변수 선택방법이 있지만</a:t>
                </a:r>
                <a:r>
                  <a:rPr lang="en-US" altLang="ko-KR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, </a:t>
                </a:r>
                <a:r>
                  <a:rPr lang="ko-KR" altLang="en-US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그 중에서 </a:t>
                </a:r>
                <a:endPara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  <a:p>
                <a:pPr algn="ctr"/>
                <a:r>
                  <a:rPr lang="en-US" altLang="ko-KR" sz="1600" dirty="0">
                    <a:highlight>
                      <a:srgbClr val="FFFF00"/>
                    </a:highlight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Hybrid approach</a:t>
                </a:r>
                <a:r>
                  <a:rPr lang="ko-KR" altLang="en-US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를 이용해보았습니다</a:t>
                </a:r>
                <a:r>
                  <a:rPr lang="en-US" altLang="ko-KR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! </a:t>
                </a:r>
                <a:r>
                  <a:rPr lang="ko-KR" altLang="en-US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 </a:t>
                </a:r>
                <a:endPara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70254F8-3F1B-419A-AEC8-85550B4BA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30122" flipH="1">
              <a:off x="6567293" y="3125820"/>
              <a:ext cx="1986238" cy="1878121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AB2DA4-9834-43F4-B247-C7DED5EB3F68}"/>
              </a:ext>
            </a:extLst>
          </p:cNvPr>
          <p:cNvSpPr/>
          <p:nvPr/>
        </p:nvSpPr>
        <p:spPr>
          <a:xfrm>
            <a:off x="4355976" y="5326423"/>
            <a:ext cx="50507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변수선택 방법에 대해서 자세히 알고 싶다면 </a:t>
            </a:r>
            <a:r>
              <a:rPr lang="en-US" altLang="ko-KR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*</a:t>
            </a:r>
            <a:r>
              <a:rPr lang="ko-KR" altLang="en-US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부록을 참고해주세요</a:t>
            </a:r>
            <a:r>
              <a:rPr lang="en-US" altLang="ko-KR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02053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 rot="10800000">
            <a:off x="6948264" y="1849388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모델링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FA6-7E7C-40F6-89A3-BB77D1AE7F7B}"/>
              </a:ext>
            </a:extLst>
          </p:cNvPr>
          <p:cNvSpPr txBox="1"/>
          <p:nvPr/>
        </p:nvSpPr>
        <p:spPr>
          <a:xfrm>
            <a:off x="3758145" y="388577"/>
            <a:ext cx="2880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3)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변수 선택 방법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1FE43B3-96C0-4B1D-926F-30603157CE84}"/>
              </a:ext>
            </a:extLst>
          </p:cNvPr>
          <p:cNvGrpSpPr/>
          <p:nvPr/>
        </p:nvGrpSpPr>
        <p:grpSpPr>
          <a:xfrm>
            <a:off x="539552" y="1155677"/>
            <a:ext cx="7020325" cy="1836965"/>
            <a:chOff x="281834" y="1107199"/>
            <a:chExt cx="7020325" cy="183696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8F50543-4D82-4221-93D0-9935BD19E706}"/>
                </a:ext>
              </a:extLst>
            </p:cNvPr>
            <p:cNvGrpSpPr/>
            <p:nvPr/>
          </p:nvGrpSpPr>
          <p:grpSpPr>
            <a:xfrm>
              <a:off x="1604653" y="1415445"/>
              <a:ext cx="5697506" cy="1261628"/>
              <a:chOff x="1723247" y="1614617"/>
              <a:chExt cx="5697506" cy="1261628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9EC1ECCF-1693-4E41-9979-86CB9726AC35}"/>
                  </a:ext>
                </a:extLst>
              </p:cNvPr>
              <p:cNvSpPr/>
              <p:nvPr/>
            </p:nvSpPr>
            <p:spPr>
              <a:xfrm>
                <a:off x="1723247" y="1614617"/>
                <a:ext cx="5697506" cy="126162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8980B74-C7FB-43EE-9A18-6ADD629236D9}"/>
                  </a:ext>
                </a:extLst>
              </p:cNvPr>
              <p:cNvSpPr/>
              <p:nvPr/>
            </p:nvSpPr>
            <p:spPr>
              <a:xfrm>
                <a:off x="2214165" y="1808992"/>
                <a:ext cx="505079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Hybrid approach</a:t>
                </a:r>
                <a:r>
                  <a:rPr lang="ko-KR" altLang="en-US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는  </a:t>
                </a:r>
                <a:r>
                  <a:rPr lang="en-US" altLang="ko-KR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AIC</a:t>
                </a:r>
                <a:r>
                  <a:rPr lang="ko-KR" altLang="en-US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가 작은 모델을 계속</a:t>
                </a:r>
                <a:endPara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  <a:p>
                <a:pPr algn="ctr"/>
                <a:r>
                  <a:rPr lang="ko-KR" altLang="en-US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탐색한답니다</a:t>
                </a:r>
                <a:r>
                  <a:rPr lang="en-US" altLang="ko-KR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! </a:t>
                </a:r>
                <a:r>
                  <a:rPr lang="ko-KR" altLang="en-US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가장 작은 모델이 나올 때까지 멈추지 않고 계속되죠</a:t>
                </a:r>
                <a:r>
                  <a:rPr lang="en-US" altLang="ko-KR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… </a:t>
                </a:r>
                <a:r>
                  <a:rPr lang="en-US" altLang="ko-KR" sz="12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(</a:t>
                </a:r>
                <a:r>
                  <a:rPr lang="ko-KR" altLang="en-US" sz="12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변수가 많아서 시간이 오래 걸립니다</a:t>
                </a:r>
                <a:r>
                  <a:rPr lang="en-US" altLang="ko-KR" sz="12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TT)</a:t>
                </a:r>
                <a:endPara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E90A53E-AFAF-45F2-AA23-94BE28434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834" y="1107199"/>
              <a:ext cx="1836965" cy="1836965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A80DE2A-2347-4324-9A3E-B0C0EE735F4F}"/>
              </a:ext>
            </a:extLst>
          </p:cNvPr>
          <p:cNvGrpSpPr/>
          <p:nvPr/>
        </p:nvGrpSpPr>
        <p:grpSpPr>
          <a:xfrm>
            <a:off x="1095375" y="2785492"/>
            <a:ext cx="6953250" cy="2687349"/>
            <a:chOff x="1092882" y="2927684"/>
            <a:chExt cx="6953250" cy="268734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743783B-F0B6-46D6-BC8C-64F281D15732}"/>
                </a:ext>
              </a:extLst>
            </p:cNvPr>
            <p:cNvSpPr/>
            <p:nvPr/>
          </p:nvSpPr>
          <p:spPr>
            <a:xfrm>
              <a:off x="2126172" y="2927684"/>
              <a:ext cx="505079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최종 선택된 모델</a:t>
              </a:r>
              <a:r>
                <a:rPr lang="en-US" altLang="ko-KR" sz="2000" dirty="0"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! 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2073622-B92A-4BCE-AF2A-292BD7779D58}"/>
                </a:ext>
              </a:extLst>
            </p:cNvPr>
            <p:cNvSpPr/>
            <p:nvPr/>
          </p:nvSpPr>
          <p:spPr>
            <a:xfrm>
              <a:off x="1924695" y="5245701"/>
              <a:ext cx="54537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이 변수들이 유의미하다</a:t>
              </a:r>
              <a:r>
                <a:rPr lang="en-US" altLang="ko-KR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!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9D954C5-2FC8-4512-871C-F8D22B814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2882" y="3289056"/>
              <a:ext cx="6953250" cy="20097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45489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37EF2F9-9384-4EF1-B07F-04D3017467A4}"/>
              </a:ext>
            </a:extLst>
          </p:cNvPr>
          <p:cNvSpPr/>
          <p:nvPr/>
        </p:nvSpPr>
        <p:spPr>
          <a:xfrm>
            <a:off x="1517759" y="1341841"/>
            <a:ext cx="3639870" cy="25818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 rot="10800000">
            <a:off x="6948264" y="1849388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모델링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FA6-7E7C-40F6-89A3-BB77D1AE7F7B}"/>
              </a:ext>
            </a:extLst>
          </p:cNvPr>
          <p:cNvSpPr txBox="1"/>
          <p:nvPr/>
        </p:nvSpPr>
        <p:spPr>
          <a:xfrm>
            <a:off x="3758145" y="388577"/>
            <a:ext cx="2880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3)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변수 선택 방법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855C02-0343-46E8-AE9C-0DE63A2F27C6}"/>
              </a:ext>
            </a:extLst>
          </p:cNvPr>
          <p:cNvGrpSpPr/>
          <p:nvPr/>
        </p:nvGrpSpPr>
        <p:grpSpPr>
          <a:xfrm>
            <a:off x="666492" y="1552767"/>
            <a:ext cx="5453753" cy="1474223"/>
            <a:chOff x="-86109" y="1090012"/>
            <a:chExt cx="5453753" cy="147422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CE6C400-094E-472D-88D9-3740573F0FF1}"/>
                </a:ext>
              </a:extLst>
            </p:cNvPr>
            <p:cNvSpPr/>
            <p:nvPr/>
          </p:nvSpPr>
          <p:spPr>
            <a:xfrm>
              <a:off x="765158" y="1090012"/>
              <a:ext cx="370763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Summary</a:t>
              </a:r>
              <a:r>
                <a:rPr lang="ko-KR" altLang="en-US" sz="2000" dirty="0"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로 자세히 살펴보자</a:t>
              </a:r>
              <a:r>
                <a:rPr lang="en-US" altLang="ko-KR" sz="2000" dirty="0"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! 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C9A4220-DD91-48A2-A01A-7BA754B381EF}"/>
                </a:ext>
              </a:extLst>
            </p:cNvPr>
            <p:cNvSpPr/>
            <p:nvPr/>
          </p:nvSpPr>
          <p:spPr>
            <a:xfrm>
              <a:off x="-86109" y="1640905"/>
              <a:ext cx="545375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Adjusted R-square</a:t>
              </a:r>
              <a:r>
                <a:rPr lang="ko-KR" altLang="en-US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en-US" altLang="ko-KR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:</a:t>
              </a:r>
              <a:r>
                <a:rPr lang="ko-KR" altLang="en-US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en-US" altLang="ko-KR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0.908 </a:t>
              </a:r>
            </a:p>
            <a:p>
              <a:pPr algn="ctr"/>
              <a:r>
                <a:rPr lang="en-US" altLang="ko-KR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P-value: </a:t>
              </a:r>
              <a:r>
                <a:rPr lang="ko-KR" altLang="en-US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유의수준 아래 </a:t>
              </a:r>
              <a:endParaRPr lang="en-US" altLang="ko-KR" b="1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algn="ctr"/>
              <a:r>
                <a:rPr lang="en-US" altLang="ko-KR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RMSE: 0.1193778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4377E72D-26DC-449B-BC2D-5A1BC4C86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10" b="97218" l="0" r="98364">
                        <a14:foregroundMark x1="10000" y1="57101" x2="0" y2="63690"/>
                        <a14:foregroundMark x1="0" y1="63690" x2="0" y2="64129"/>
                        <a14:foregroundMark x1="82545" y1="62518" x2="90364" y2="63836"/>
                        <a14:foregroundMark x1="94000" y1="64129" x2="98364" y2="63836"/>
                        <a14:foregroundMark x1="28000" y1="77745" x2="36000" y2="86676"/>
                        <a14:foregroundMark x1="36000" y1="86676" x2="46182" y2="91215"/>
                        <a14:foregroundMark x1="46182" y1="91215" x2="54727" y2="80673"/>
                        <a14:foregroundMark x1="54727" y1="80673" x2="55818" y2="77013"/>
                        <a14:foregroundMark x1="62545" y1="96486" x2="43273" y2="97218"/>
                        <a14:foregroundMark x1="27636" y1="37042" x2="26000" y2="35725"/>
                        <a14:foregroundMark x1="29455" y1="35725" x2="21818" y2="43192"/>
                        <a14:foregroundMark x1="21818" y1="43192" x2="17636" y2="45534"/>
                        <a14:foregroundMark x1="23455" y1="37189" x2="34182" y2="37335"/>
                        <a14:foregroundMark x1="34727" y1="33529" x2="24000" y2="31186"/>
                        <a14:foregroundMark x1="24000" y1="31186" x2="23818" y2="31186"/>
                        <a14:foregroundMark x1="35636" y1="34846" x2="26545" y2="30454"/>
                        <a14:foregroundMark x1="26545" y1="30454" x2="22364" y2="31040"/>
                        <a14:foregroundMark x1="30182" y1="31772" x2="29455" y2="29575"/>
                        <a14:foregroundMark x1="42000" y1="32211" x2="53091" y2="32650"/>
                        <a14:foregroundMark x1="39273" y1="51537" x2="33818" y2="52562"/>
                        <a14:foregroundMark x1="28545" y1="30307" x2="22182" y2="32211"/>
                        <a14:foregroundMark x1="18000" y1="33821" x2="19273" y2="32064"/>
                        <a14:backgroundMark x1="83273" y1="78624" x2="83091" y2="83748"/>
                        <a14:backgroundMark x1="88545" y1="71303" x2="94727" y2="72035"/>
                        <a14:backgroundMark x1="96909" y1="52562" x2="97818" y2="54466"/>
                        <a14:backgroundMark x1="74909" y1="50805" x2="68000" y2="49048"/>
                        <a14:backgroundMark x1="31818" y1="48609" x2="26909" y2="51245"/>
                        <a14:backgroundMark x1="97636" y1="55344" x2="99455" y2="55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14" y="1635322"/>
            <a:ext cx="3187650" cy="395848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812DBC-81F4-438E-A3E6-621109B59EB7}"/>
              </a:ext>
            </a:extLst>
          </p:cNvPr>
          <p:cNvSpPr/>
          <p:nvPr/>
        </p:nvSpPr>
        <p:spPr>
          <a:xfrm>
            <a:off x="1930979" y="3289114"/>
            <a:ext cx="44244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나보다 낮은 사람 있어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211F4D-A9A5-4A7B-B1C8-6F9985B47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9046" y="4518420"/>
            <a:ext cx="3293561" cy="4993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F44E9B-3DB4-4C3E-BC99-626ED5E8A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046" y="1139361"/>
            <a:ext cx="3293561" cy="33528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EB535D-54FF-49B0-AA5A-4A898DE860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9046" y="5071581"/>
            <a:ext cx="1905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894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 rot="10800000">
            <a:off x="6948264" y="1849388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79512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F7E59E-F843-43DA-8CF7-E3FDC6F4C7B6}"/>
              </a:ext>
            </a:extLst>
          </p:cNvPr>
          <p:cNvGrpSpPr/>
          <p:nvPr/>
        </p:nvGrpSpPr>
        <p:grpSpPr>
          <a:xfrm>
            <a:off x="3779912" y="2475868"/>
            <a:ext cx="4536504" cy="1245728"/>
            <a:chOff x="3779912" y="2425173"/>
            <a:chExt cx="4536504" cy="124572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3779912" y="2425173"/>
              <a:ext cx="4536504" cy="1245728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9521368-EFE7-4BEE-8CC8-B3D27AECA9B7}"/>
                </a:ext>
              </a:extLst>
            </p:cNvPr>
            <p:cNvSpPr/>
            <p:nvPr/>
          </p:nvSpPr>
          <p:spPr>
            <a:xfrm>
              <a:off x="4142108" y="2730442"/>
              <a:ext cx="381211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예측</a:t>
              </a:r>
              <a:endPara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274F93D-FADD-4C4C-B6B6-B7DAB6474D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74" y="1878211"/>
            <a:ext cx="2667000" cy="195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03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평가 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91460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FA6-7E7C-40F6-89A3-BB77D1AE7F7B}"/>
              </a:ext>
            </a:extLst>
          </p:cNvPr>
          <p:cNvSpPr txBox="1"/>
          <p:nvPr/>
        </p:nvSpPr>
        <p:spPr>
          <a:xfrm>
            <a:off x="2119963" y="394173"/>
            <a:ext cx="3400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과연 모델링의 승자는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?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B3A5A3-8467-4B11-A50B-607FEC9FAD54}"/>
              </a:ext>
            </a:extLst>
          </p:cNvPr>
          <p:cNvGrpSpPr/>
          <p:nvPr/>
        </p:nvGrpSpPr>
        <p:grpSpPr>
          <a:xfrm>
            <a:off x="909020" y="1270348"/>
            <a:ext cx="7325961" cy="4293720"/>
            <a:chOff x="711372" y="1270348"/>
            <a:chExt cx="7325961" cy="429372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2340F1A-08EF-444F-A7A5-CEEF1395AC31}"/>
                </a:ext>
              </a:extLst>
            </p:cNvPr>
            <p:cNvSpPr/>
            <p:nvPr/>
          </p:nvSpPr>
          <p:spPr>
            <a:xfrm>
              <a:off x="1122162" y="1270348"/>
              <a:ext cx="5042963" cy="22322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A43E59E-1086-4328-9401-26BD76A9FCEA}"/>
                </a:ext>
              </a:extLst>
            </p:cNvPr>
            <p:cNvSpPr/>
            <p:nvPr/>
          </p:nvSpPr>
          <p:spPr>
            <a:xfrm>
              <a:off x="711372" y="1746754"/>
              <a:ext cx="5453753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과연 승자는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?????!!!!!(</a:t>
              </a: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두구두구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)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prstClr val="black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가장 낮은 오차와 높은 정확률을 가진 사람은</a:t>
              </a:r>
              <a:r>
                <a:rPr lang="en-US" altLang="ko-KR" sz="1600" dirty="0">
                  <a:solidFill>
                    <a:prstClr val="black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…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6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prstClr val="black"/>
                  </a:solidFill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승자는 </a:t>
              </a:r>
              <a:r>
                <a:rPr lang="ko-KR" altLang="en-US" sz="2400" dirty="0" err="1">
                  <a:solidFill>
                    <a:prstClr val="black"/>
                  </a:solidFill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박나래</a:t>
              </a:r>
              <a:r>
                <a:rPr lang="en-US" altLang="ko-KR" sz="2400" dirty="0">
                  <a:solidFill>
                    <a:prstClr val="black"/>
                  </a:solidFill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!!!!!!!!!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 </a:t>
              </a:r>
            </a:p>
          </p:txBody>
        </p:sp>
        <p:pic>
          <p:nvPicPr>
            <p:cNvPr id="1026" name="Picture 2" descr="ì íë¬´ì ëí ì´ë¯¸ì§ ê²ìê²°ê³¼">
              <a:extLst>
                <a:ext uri="{FF2B5EF4-FFF2-40B4-BE49-F238E27FC236}">
                  <a16:creationId xmlns:a16="http://schemas.microsoft.com/office/drawing/2014/main" id="{E0B6A775-601F-47CD-92C9-494442FBFB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37" b="99017" l="10000" r="90000">
                          <a14:foregroundMark x1="47759" y1="92383" x2="45172" y2="95577"/>
                          <a14:foregroundMark x1="72759" y1="95823" x2="70862" y2="98034"/>
                          <a14:foregroundMark x1="60000" y1="99017" x2="39138" y2="985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77" t="8553" r="19781"/>
            <a:stretch/>
          </p:blipFill>
          <p:spPr bwMode="auto">
            <a:xfrm>
              <a:off x="4292917" y="1359143"/>
              <a:ext cx="3744416" cy="4204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67116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2489739" y="802428"/>
            <a:ext cx="3904235" cy="626934"/>
            <a:chOff x="2467965" y="1294462"/>
            <a:chExt cx="3904235" cy="626934"/>
          </a:xfrm>
        </p:grpSpPr>
        <p:sp>
          <p:nvSpPr>
            <p:cNvPr id="10" name="직사각형 9"/>
            <p:cNvSpPr/>
            <p:nvPr/>
          </p:nvSpPr>
          <p:spPr>
            <a:xfrm>
              <a:off x="2843808" y="1561356"/>
              <a:ext cx="3528392" cy="36004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808237" y="1512080"/>
              <a:ext cx="3528392" cy="3600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주제 선정 배경 </a:t>
              </a: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2467965" y="1294462"/>
              <a:ext cx="772320" cy="461665"/>
              <a:chOff x="2215504" y="1051833"/>
              <a:chExt cx="1008112" cy="525451"/>
            </a:xfrm>
          </p:grpSpPr>
          <p:sp>
            <p:nvSpPr>
              <p:cNvPr id="3" name="자유형 2"/>
              <p:cNvSpPr/>
              <p:nvPr/>
            </p:nvSpPr>
            <p:spPr>
              <a:xfrm rot="21131967">
                <a:off x="2215504" y="1124047"/>
                <a:ext cx="1008112" cy="360040"/>
              </a:xfrm>
              <a:custGeom>
                <a:avLst/>
                <a:gdLst>
                  <a:gd name="connsiteX0" fmla="*/ 0 w 864096"/>
                  <a:gd name="connsiteY0" fmla="*/ 0 h 360040"/>
                  <a:gd name="connsiteX1" fmla="*/ 864096 w 864096"/>
                  <a:gd name="connsiteY1" fmla="*/ 0 h 360040"/>
                  <a:gd name="connsiteX2" fmla="*/ 864096 w 864096"/>
                  <a:gd name="connsiteY2" fmla="*/ 360040 h 360040"/>
                  <a:gd name="connsiteX3" fmla="*/ 0 w 864096"/>
                  <a:gd name="connsiteY3" fmla="*/ 360040 h 360040"/>
                  <a:gd name="connsiteX4" fmla="*/ 0 w 864096"/>
                  <a:gd name="connsiteY4" fmla="*/ 0 h 360040"/>
                  <a:gd name="connsiteX0" fmla="*/ 0 w 1008112"/>
                  <a:gd name="connsiteY0" fmla="*/ 0 h 360040"/>
                  <a:gd name="connsiteX1" fmla="*/ 1008112 w 1008112"/>
                  <a:gd name="connsiteY1" fmla="*/ 0 h 360040"/>
                  <a:gd name="connsiteX2" fmla="*/ 1008112 w 1008112"/>
                  <a:gd name="connsiteY2" fmla="*/ 360040 h 360040"/>
                  <a:gd name="connsiteX3" fmla="*/ 144016 w 1008112"/>
                  <a:gd name="connsiteY3" fmla="*/ 360040 h 360040"/>
                  <a:gd name="connsiteX4" fmla="*/ 0 w 1008112"/>
                  <a:gd name="connsiteY4" fmla="*/ 0 h 36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8112" h="360040">
                    <a:moveTo>
                      <a:pt x="0" y="0"/>
                    </a:moveTo>
                    <a:lnTo>
                      <a:pt x="1008112" y="0"/>
                    </a:lnTo>
                    <a:lnTo>
                      <a:pt x="1008112" y="360040"/>
                    </a:lnTo>
                    <a:lnTo>
                      <a:pt x="144016" y="3600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 rot="21426064">
                <a:off x="2389650" y="1051833"/>
                <a:ext cx="701375" cy="525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01</a:t>
                </a:r>
                <a:endParaRPr lang="ko-KR" altLang="en-US" dirty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</p:grpSp>
      </p:grpSp>
      <p:grpSp>
        <p:nvGrpSpPr>
          <p:cNvPr id="28" name="그룹 27"/>
          <p:cNvGrpSpPr/>
          <p:nvPr/>
        </p:nvGrpSpPr>
        <p:grpSpPr>
          <a:xfrm>
            <a:off x="2476150" y="1501765"/>
            <a:ext cx="3904235" cy="626934"/>
            <a:chOff x="2467965" y="1294462"/>
            <a:chExt cx="3904235" cy="626934"/>
          </a:xfrm>
        </p:grpSpPr>
        <p:sp>
          <p:nvSpPr>
            <p:cNvPr id="29" name="직사각형 28"/>
            <p:cNvSpPr/>
            <p:nvPr/>
          </p:nvSpPr>
          <p:spPr>
            <a:xfrm>
              <a:off x="2843808" y="1561356"/>
              <a:ext cx="3528392" cy="36004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808237" y="1512080"/>
              <a:ext cx="3528392" cy="3600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데이터 </a:t>
              </a:r>
              <a:r>
                <a:rPr lang="ko-KR" altLang="en-US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전처리</a:t>
              </a:r>
              <a:r>
                <a:rPr lang="ko-KR" altLang="en-US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과정 </a:t>
              </a: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2467965" y="1294462"/>
              <a:ext cx="772320" cy="461665"/>
              <a:chOff x="2215504" y="1051833"/>
              <a:chExt cx="1008112" cy="525451"/>
            </a:xfrm>
          </p:grpSpPr>
          <p:sp>
            <p:nvSpPr>
              <p:cNvPr id="32" name="자유형 31"/>
              <p:cNvSpPr/>
              <p:nvPr/>
            </p:nvSpPr>
            <p:spPr>
              <a:xfrm rot="21131967">
                <a:off x="2215504" y="1124047"/>
                <a:ext cx="1008112" cy="360040"/>
              </a:xfrm>
              <a:custGeom>
                <a:avLst/>
                <a:gdLst>
                  <a:gd name="connsiteX0" fmla="*/ 0 w 864096"/>
                  <a:gd name="connsiteY0" fmla="*/ 0 h 360040"/>
                  <a:gd name="connsiteX1" fmla="*/ 864096 w 864096"/>
                  <a:gd name="connsiteY1" fmla="*/ 0 h 360040"/>
                  <a:gd name="connsiteX2" fmla="*/ 864096 w 864096"/>
                  <a:gd name="connsiteY2" fmla="*/ 360040 h 360040"/>
                  <a:gd name="connsiteX3" fmla="*/ 0 w 864096"/>
                  <a:gd name="connsiteY3" fmla="*/ 360040 h 360040"/>
                  <a:gd name="connsiteX4" fmla="*/ 0 w 864096"/>
                  <a:gd name="connsiteY4" fmla="*/ 0 h 360040"/>
                  <a:gd name="connsiteX0" fmla="*/ 0 w 1008112"/>
                  <a:gd name="connsiteY0" fmla="*/ 0 h 360040"/>
                  <a:gd name="connsiteX1" fmla="*/ 1008112 w 1008112"/>
                  <a:gd name="connsiteY1" fmla="*/ 0 h 360040"/>
                  <a:gd name="connsiteX2" fmla="*/ 1008112 w 1008112"/>
                  <a:gd name="connsiteY2" fmla="*/ 360040 h 360040"/>
                  <a:gd name="connsiteX3" fmla="*/ 144016 w 1008112"/>
                  <a:gd name="connsiteY3" fmla="*/ 360040 h 360040"/>
                  <a:gd name="connsiteX4" fmla="*/ 0 w 1008112"/>
                  <a:gd name="connsiteY4" fmla="*/ 0 h 36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8112" h="360040">
                    <a:moveTo>
                      <a:pt x="0" y="0"/>
                    </a:moveTo>
                    <a:lnTo>
                      <a:pt x="1008112" y="0"/>
                    </a:lnTo>
                    <a:lnTo>
                      <a:pt x="1008112" y="360040"/>
                    </a:lnTo>
                    <a:lnTo>
                      <a:pt x="144016" y="3600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 rot="21426064">
                <a:off x="2389650" y="1051833"/>
                <a:ext cx="701375" cy="525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02</a:t>
                </a:r>
                <a:endParaRPr lang="ko-KR" altLang="en-US" dirty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</p:grpSp>
      </p:grpSp>
      <p:grpSp>
        <p:nvGrpSpPr>
          <p:cNvPr id="34" name="그룹 33"/>
          <p:cNvGrpSpPr/>
          <p:nvPr/>
        </p:nvGrpSpPr>
        <p:grpSpPr>
          <a:xfrm>
            <a:off x="2440579" y="2205368"/>
            <a:ext cx="3904235" cy="626934"/>
            <a:chOff x="2467965" y="1294462"/>
            <a:chExt cx="3904235" cy="626934"/>
          </a:xfrm>
        </p:grpSpPr>
        <p:sp>
          <p:nvSpPr>
            <p:cNvPr id="35" name="직사각형 34"/>
            <p:cNvSpPr/>
            <p:nvPr/>
          </p:nvSpPr>
          <p:spPr>
            <a:xfrm>
              <a:off x="2843808" y="1561356"/>
              <a:ext cx="3528392" cy="36004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808237" y="1512080"/>
              <a:ext cx="3528392" cy="3600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모델링 </a:t>
              </a:r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2467965" y="1294462"/>
              <a:ext cx="772320" cy="461665"/>
              <a:chOff x="2215504" y="1051833"/>
              <a:chExt cx="1008112" cy="525451"/>
            </a:xfrm>
          </p:grpSpPr>
          <p:sp>
            <p:nvSpPr>
              <p:cNvPr id="38" name="자유형 37"/>
              <p:cNvSpPr/>
              <p:nvPr/>
            </p:nvSpPr>
            <p:spPr>
              <a:xfrm rot="21131967">
                <a:off x="2215504" y="1124047"/>
                <a:ext cx="1008112" cy="360040"/>
              </a:xfrm>
              <a:custGeom>
                <a:avLst/>
                <a:gdLst>
                  <a:gd name="connsiteX0" fmla="*/ 0 w 864096"/>
                  <a:gd name="connsiteY0" fmla="*/ 0 h 360040"/>
                  <a:gd name="connsiteX1" fmla="*/ 864096 w 864096"/>
                  <a:gd name="connsiteY1" fmla="*/ 0 h 360040"/>
                  <a:gd name="connsiteX2" fmla="*/ 864096 w 864096"/>
                  <a:gd name="connsiteY2" fmla="*/ 360040 h 360040"/>
                  <a:gd name="connsiteX3" fmla="*/ 0 w 864096"/>
                  <a:gd name="connsiteY3" fmla="*/ 360040 h 360040"/>
                  <a:gd name="connsiteX4" fmla="*/ 0 w 864096"/>
                  <a:gd name="connsiteY4" fmla="*/ 0 h 360040"/>
                  <a:gd name="connsiteX0" fmla="*/ 0 w 1008112"/>
                  <a:gd name="connsiteY0" fmla="*/ 0 h 360040"/>
                  <a:gd name="connsiteX1" fmla="*/ 1008112 w 1008112"/>
                  <a:gd name="connsiteY1" fmla="*/ 0 h 360040"/>
                  <a:gd name="connsiteX2" fmla="*/ 1008112 w 1008112"/>
                  <a:gd name="connsiteY2" fmla="*/ 360040 h 360040"/>
                  <a:gd name="connsiteX3" fmla="*/ 144016 w 1008112"/>
                  <a:gd name="connsiteY3" fmla="*/ 360040 h 360040"/>
                  <a:gd name="connsiteX4" fmla="*/ 0 w 1008112"/>
                  <a:gd name="connsiteY4" fmla="*/ 0 h 36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8112" h="360040">
                    <a:moveTo>
                      <a:pt x="0" y="0"/>
                    </a:moveTo>
                    <a:lnTo>
                      <a:pt x="1008112" y="0"/>
                    </a:lnTo>
                    <a:lnTo>
                      <a:pt x="1008112" y="360040"/>
                    </a:lnTo>
                    <a:lnTo>
                      <a:pt x="144016" y="3600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21426064">
                <a:off x="2392788" y="1051833"/>
                <a:ext cx="695098" cy="525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03</a:t>
                </a:r>
                <a:endParaRPr lang="ko-KR" altLang="en-US" dirty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</p:grpSp>
      </p:grpSp>
      <p:grpSp>
        <p:nvGrpSpPr>
          <p:cNvPr id="40" name="그룹 39"/>
          <p:cNvGrpSpPr/>
          <p:nvPr/>
        </p:nvGrpSpPr>
        <p:grpSpPr>
          <a:xfrm>
            <a:off x="2555776" y="4225652"/>
            <a:ext cx="3904235" cy="626934"/>
            <a:chOff x="2467965" y="1294462"/>
            <a:chExt cx="3904235" cy="626934"/>
          </a:xfrm>
        </p:grpSpPr>
        <p:sp>
          <p:nvSpPr>
            <p:cNvPr id="41" name="직사각형 40"/>
            <p:cNvSpPr/>
            <p:nvPr/>
          </p:nvSpPr>
          <p:spPr>
            <a:xfrm>
              <a:off x="2843808" y="1561356"/>
              <a:ext cx="3528392" cy="36004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808237" y="1512080"/>
              <a:ext cx="3528392" cy="3600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평가</a:t>
              </a:r>
              <a:r>
                <a:rPr lang="en-US" altLang="ko-KR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/</a:t>
              </a:r>
              <a:r>
                <a:rPr lang="ko-KR" altLang="en-US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예측</a:t>
              </a: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2467965" y="1294462"/>
              <a:ext cx="772320" cy="461665"/>
              <a:chOff x="2215504" y="1051833"/>
              <a:chExt cx="1008112" cy="525451"/>
            </a:xfrm>
          </p:grpSpPr>
          <p:sp>
            <p:nvSpPr>
              <p:cNvPr id="44" name="자유형 43"/>
              <p:cNvSpPr/>
              <p:nvPr/>
            </p:nvSpPr>
            <p:spPr>
              <a:xfrm rot="21131967">
                <a:off x="2215504" y="1124047"/>
                <a:ext cx="1008112" cy="360040"/>
              </a:xfrm>
              <a:custGeom>
                <a:avLst/>
                <a:gdLst>
                  <a:gd name="connsiteX0" fmla="*/ 0 w 864096"/>
                  <a:gd name="connsiteY0" fmla="*/ 0 h 360040"/>
                  <a:gd name="connsiteX1" fmla="*/ 864096 w 864096"/>
                  <a:gd name="connsiteY1" fmla="*/ 0 h 360040"/>
                  <a:gd name="connsiteX2" fmla="*/ 864096 w 864096"/>
                  <a:gd name="connsiteY2" fmla="*/ 360040 h 360040"/>
                  <a:gd name="connsiteX3" fmla="*/ 0 w 864096"/>
                  <a:gd name="connsiteY3" fmla="*/ 360040 h 360040"/>
                  <a:gd name="connsiteX4" fmla="*/ 0 w 864096"/>
                  <a:gd name="connsiteY4" fmla="*/ 0 h 360040"/>
                  <a:gd name="connsiteX0" fmla="*/ 0 w 1008112"/>
                  <a:gd name="connsiteY0" fmla="*/ 0 h 360040"/>
                  <a:gd name="connsiteX1" fmla="*/ 1008112 w 1008112"/>
                  <a:gd name="connsiteY1" fmla="*/ 0 h 360040"/>
                  <a:gd name="connsiteX2" fmla="*/ 1008112 w 1008112"/>
                  <a:gd name="connsiteY2" fmla="*/ 360040 h 360040"/>
                  <a:gd name="connsiteX3" fmla="*/ 144016 w 1008112"/>
                  <a:gd name="connsiteY3" fmla="*/ 360040 h 360040"/>
                  <a:gd name="connsiteX4" fmla="*/ 0 w 1008112"/>
                  <a:gd name="connsiteY4" fmla="*/ 0 h 36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8112" h="360040">
                    <a:moveTo>
                      <a:pt x="0" y="0"/>
                    </a:moveTo>
                    <a:lnTo>
                      <a:pt x="1008112" y="0"/>
                    </a:lnTo>
                    <a:lnTo>
                      <a:pt x="1008112" y="360040"/>
                    </a:lnTo>
                    <a:lnTo>
                      <a:pt x="144016" y="3600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 rot="21426064">
                <a:off x="2383373" y="1051833"/>
                <a:ext cx="713929" cy="525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04</a:t>
                </a:r>
                <a:endParaRPr lang="ko-KR" altLang="en-US" dirty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0C4C9AD-7312-4BE4-B27D-6AD154810D75}"/>
              </a:ext>
            </a:extLst>
          </p:cNvPr>
          <p:cNvGrpSpPr/>
          <p:nvPr/>
        </p:nvGrpSpPr>
        <p:grpSpPr>
          <a:xfrm>
            <a:off x="179512" y="304341"/>
            <a:ext cx="1512168" cy="720080"/>
            <a:chOff x="251808" y="960258"/>
            <a:chExt cx="1512168" cy="720080"/>
          </a:xfrm>
        </p:grpSpPr>
        <p:sp>
          <p:nvSpPr>
            <p:cNvPr id="2" name="화살표: 오각형 1">
              <a:extLst>
                <a:ext uri="{FF2B5EF4-FFF2-40B4-BE49-F238E27FC236}">
                  <a16:creationId xmlns:a16="http://schemas.microsoft.com/office/drawing/2014/main" id="{1D000788-0246-4D2F-952C-7F77DD97339C}"/>
                </a:ext>
              </a:extLst>
            </p:cNvPr>
            <p:cNvSpPr/>
            <p:nvPr/>
          </p:nvSpPr>
          <p:spPr>
            <a:xfrm>
              <a:off x="251808" y="960258"/>
              <a:ext cx="1512168" cy="720080"/>
            </a:xfrm>
            <a:prstGeom prst="homePlate">
              <a:avLst/>
            </a:prstGeom>
            <a:solidFill>
              <a:srgbClr val="33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4265" y="1058688"/>
              <a:ext cx="9373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목 차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200EBDD-496D-4B0D-B064-CDDF41AD55C8}"/>
              </a:ext>
            </a:extLst>
          </p:cNvPr>
          <p:cNvSpPr/>
          <p:nvPr/>
        </p:nvSpPr>
        <p:spPr>
          <a:xfrm>
            <a:off x="179512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6642C37-33F6-4D03-91FF-CF81BD10FB7B}"/>
              </a:ext>
            </a:extLst>
          </p:cNvPr>
          <p:cNvSpPr/>
          <p:nvPr/>
        </p:nvSpPr>
        <p:spPr>
          <a:xfrm>
            <a:off x="3045919" y="2988847"/>
            <a:ext cx="3124169" cy="31879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1)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변수선택방법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223F565-BB77-4421-9084-592141C81DB4}"/>
              </a:ext>
            </a:extLst>
          </p:cNvPr>
          <p:cNvSpPr/>
          <p:nvPr/>
        </p:nvSpPr>
        <p:spPr>
          <a:xfrm>
            <a:off x="3054681" y="3451938"/>
            <a:ext cx="3124169" cy="31879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2)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주성분분석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(PCA)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ED1A5AE-4336-4AB6-9110-0E320644D34C}"/>
              </a:ext>
            </a:extLst>
          </p:cNvPr>
          <p:cNvSpPr/>
          <p:nvPr/>
        </p:nvSpPr>
        <p:spPr>
          <a:xfrm>
            <a:off x="3054104" y="3873486"/>
            <a:ext cx="3124169" cy="31879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3)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릿찌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/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라쏘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 회귀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예측 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91460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FA6-7E7C-40F6-89A3-BB77D1AE7F7B}"/>
              </a:ext>
            </a:extLst>
          </p:cNvPr>
          <p:cNvSpPr txBox="1"/>
          <p:nvPr/>
        </p:nvSpPr>
        <p:spPr>
          <a:xfrm>
            <a:off x="2041305" y="394173"/>
            <a:ext cx="5843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다니엘 헤니 집 가격을 예측해봅시다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!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588D21F-6CE8-44DD-94E6-52AD6F33F7FB}"/>
              </a:ext>
            </a:extLst>
          </p:cNvPr>
          <p:cNvGrpSpPr/>
          <p:nvPr/>
        </p:nvGrpSpPr>
        <p:grpSpPr>
          <a:xfrm>
            <a:off x="550201" y="1309047"/>
            <a:ext cx="7186048" cy="2068777"/>
            <a:chOff x="992209" y="1369560"/>
            <a:chExt cx="7186048" cy="206877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A7F3FB5-D339-4E94-8E1D-2411551E4910}"/>
                </a:ext>
              </a:extLst>
            </p:cNvPr>
            <p:cNvSpPr/>
            <p:nvPr/>
          </p:nvSpPr>
          <p:spPr>
            <a:xfrm>
              <a:off x="2041303" y="1520750"/>
              <a:ext cx="6110487" cy="15449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B803601-1AF7-446C-B562-61271D76D5BD}"/>
                </a:ext>
              </a:extLst>
            </p:cNvPr>
            <p:cNvSpPr/>
            <p:nvPr/>
          </p:nvSpPr>
          <p:spPr>
            <a:xfrm>
              <a:off x="2724504" y="1742228"/>
              <a:ext cx="5453753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와 </a:t>
              </a:r>
              <a:r>
                <a:rPr lang="en-US" altLang="ko-KR" sz="1600" dirty="0">
                  <a:solidFill>
                    <a:prstClr val="black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!</a:t>
              </a:r>
              <a:r>
                <a:rPr lang="ko-KR" altLang="en-US" sz="1600" dirty="0">
                  <a:solidFill>
                    <a:prstClr val="black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간단한 변수선택방법이 오차가 가장 작을 줄 몰랐네요</a:t>
              </a:r>
              <a:r>
                <a:rPr lang="en-US" altLang="ko-KR" sz="1600" dirty="0">
                  <a:solidFill>
                    <a:prstClr val="black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! </a:t>
              </a:r>
            </a:p>
            <a:p>
              <a:pPr lvl="0" algn="ctr">
                <a:defRPr/>
              </a:pPr>
              <a:r>
                <a:rPr lang="ko-KR" altLang="en-US" sz="1600" dirty="0">
                  <a:solidFill>
                    <a:prstClr val="black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유의미하게 도출된 변수는 </a:t>
              </a:r>
              <a:endParaRPr lang="en-US" altLang="ko-KR" sz="16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lvl="0" algn="ctr">
                <a:defRPr/>
              </a:pPr>
              <a:r>
                <a:rPr lang="en-US" altLang="ko-KR" sz="1600" dirty="0" err="1">
                  <a:solidFill>
                    <a:prstClr val="black"/>
                  </a:solidFill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OverallQual</a:t>
              </a:r>
              <a:r>
                <a:rPr lang="en-US" altLang="ko-KR" sz="1600" dirty="0">
                  <a:solidFill>
                    <a:prstClr val="black"/>
                  </a:solidFill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, </a:t>
              </a:r>
              <a:r>
                <a:rPr lang="en-US" altLang="ko-KR" sz="1600" dirty="0" err="1">
                  <a:solidFill>
                    <a:prstClr val="black"/>
                  </a:solidFill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OverallCond</a:t>
              </a:r>
              <a:r>
                <a:rPr lang="en-US" altLang="ko-KR" sz="1600" dirty="0">
                  <a:solidFill>
                    <a:prstClr val="black"/>
                  </a:solidFill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, </a:t>
              </a:r>
              <a:r>
                <a:rPr lang="en-US" altLang="ko-KR" sz="1600" dirty="0" err="1">
                  <a:solidFill>
                    <a:prstClr val="black"/>
                  </a:solidFill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YearBuilt</a:t>
              </a:r>
              <a:r>
                <a:rPr lang="en-US" altLang="ko-KR" sz="1600" dirty="0">
                  <a:solidFill>
                    <a:prstClr val="black"/>
                  </a:solidFill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, Neighborhood</a:t>
              </a:r>
            </a:p>
            <a:p>
              <a:pPr lvl="0" algn="ctr">
                <a:defRPr/>
              </a:pPr>
              <a:r>
                <a:rPr lang="en-US" altLang="ko-KR" sz="1600" dirty="0" err="1">
                  <a:solidFill>
                    <a:prstClr val="black"/>
                  </a:solidFill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kitchenQual</a:t>
              </a:r>
              <a:r>
                <a:rPr lang="en-US" altLang="ko-KR" sz="1600" dirty="0">
                  <a:solidFill>
                    <a:prstClr val="black"/>
                  </a:solidFill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, </a:t>
              </a:r>
              <a:r>
                <a:rPr lang="en-US" altLang="ko-KR" sz="1600" dirty="0" err="1">
                  <a:solidFill>
                    <a:prstClr val="black"/>
                  </a:solidFill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SaleType</a:t>
              </a:r>
              <a:r>
                <a:rPr lang="en-US" altLang="ko-KR" sz="1600" dirty="0">
                  <a:solidFill>
                    <a:prstClr val="black"/>
                  </a:solidFill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 </a:t>
              </a:r>
              <a:r>
                <a:rPr lang="ko-KR" altLang="en-US" sz="1600" dirty="0">
                  <a:solidFill>
                    <a:prstClr val="black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등이 있네요</a:t>
              </a:r>
              <a:r>
                <a:rPr lang="en-US" altLang="ko-KR" sz="1600" dirty="0">
                  <a:solidFill>
                    <a:prstClr val="black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! </a:t>
              </a:r>
            </a:p>
            <a:p>
              <a:pPr lvl="0" algn="ctr">
                <a:defRPr/>
              </a:pPr>
              <a:endParaRPr lang="en-US" altLang="ko-KR" sz="16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576EAD1-7FCF-4DA0-A7A7-6209BF9F0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209" y="1369560"/>
              <a:ext cx="2098191" cy="2068777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AB0F48-5370-433B-B080-FE1308EC5A00}"/>
              </a:ext>
            </a:extLst>
          </p:cNvPr>
          <p:cNvGrpSpPr/>
          <p:nvPr/>
        </p:nvGrpSpPr>
        <p:grpSpPr>
          <a:xfrm>
            <a:off x="2378602" y="3193360"/>
            <a:ext cx="6433077" cy="1878121"/>
            <a:chOff x="2120454" y="3125820"/>
            <a:chExt cx="6433077" cy="187812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3D54D05-34A2-4BDC-9C8E-C64BBFAEB12B}"/>
                </a:ext>
              </a:extLst>
            </p:cNvPr>
            <p:cNvGrpSpPr/>
            <p:nvPr/>
          </p:nvGrpSpPr>
          <p:grpSpPr>
            <a:xfrm>
              <a:off x="2120454" y="3338345"/>
              <a:ext cx="5697506" cy="1261628"/>
              <a:chOff x="1723247" y="1614617"/>
              <a:chExt cx="5697506" cy="1261628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96BE0794-6F6C-4A6C-A1ED-6B4BC417C5F1}"/>
                  </a:ext>
                </a:extLst>
              </p:cNvPr>
              <p:cNvSpPr/>
              <p:nvPr/>
            </p:nvSpPr>
            <p:spPr>
              <a:xfrm>
                <a:off x="1723247" y="1614617"/>
                <a:ext cx="5697506" cy="126162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313AB78-6725-4ECF-A6A3-0B8B738D89C6}"/>
                  </a:ext>
                </a:extLst>
              </p:cNvPr>
              <p:cNvSpPr/>
              <p:nvPr/>
            </p:nvSpPr>
            <p:spPr>
              <a:xfrm>
                <a:off x="2046601" y="1953043"/>
                <a:ext cx="505079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그럼 이걸 가지고 직접 예측을 </a:t>
                </a:r>
                <a:r>
                  <a:rPr lang="ko-KR" altLang="en-US" sz="1600" dirty="0" err="1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해봐야죠</a:t>
                </a:r>
                <a:r>
                  <a:rPr lang="en-US" altLang="ko-KR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?!</a:t>
                </a:r>
              </a:p>
              <a:p>
                <a:pPr algn="ctr"/>
                <a:r>
                  <a:rPr lang="en-US" altLang="ko-KR" sz="1600" dirty="0">
                    <a:highlight>
                      <a:srgbClr val="FFFF00"/>
                    </a:highlight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Train data</a:t>
                </a:r>
                <a:r>
                  <a:rPr lang="ko-KR" altLang="en-US" sz="1600" dirty="0">
                    <a:highlight>
                      <a:srgbClr val="FFFF00"/>
                    </a:highlight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를 예측</a:t>
                </a:r>
                <a:r>
                  <a:rPr lang="ko-KR" altLang="en-US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해봅시다</a:t>
                </a:r>
                <a:r>
                  <a:rPr lang="en-US" altLang="ko-KR" sz="1600" dirty="0"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!</a:t>
                </a: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DEF8C79-3E09-4A74-A584-F0A7670D0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30122" flipH="1">
              <a:off x="6567293" y="3125820"/>
              <a:ext cx="1986238" cy="1878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5179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3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예측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91460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E462E-F950-4348-B8E3-34B0177C0974}"/>
              </a:ext>
            </a:extLst>
          </p:cNvPr>
          <p:cNvSpPr txBox="1"/>
          <p:nvPr/>
        </p:nvSpPr>
        <p:spPr>
          <a:xfrm>
            <a:off x="2041305" y="394173"/>
            <a:ext cx="5843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다니엘 헤니 집 가격을 예측해봅시다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!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532D5E-B9ED-467A-8287-CC5C045EF234}"/>
              </a:ext>
            </a:extLst>
          </p:cNvPr>
          <p:cNvSpPr/>
          <p:nvPr/>
        </p:nvSpPr>
        <p:spPr>
          <a:xfrm>
            <a:off x="1907704" y="1028255"/>
            <a:ext cx="54537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다니엘 헤니 집 조건을 다시 확인해봅시다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! </a:t>
            </a:r>
            <a:endParaRPr lang="en-US" altLang="ko-KR" sz="1600" dirty="0">
              <a:solidFill>
                <a:prstClr val="black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6009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평가 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91460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FA6-7E7C-40F6-89A3-BB77D1AE7F7B}"/>
              </a:ext>
            </a:extLst>
          </p:cNvPr>
          <p:cNvSpPr txBox="1"/>
          <p:nvPr/>
        </p:nvSpPr>
        <p:spPr>
          <a:xfrm>
            <a:off x="2041305" y="394173"/>
            <a:ext cx="3400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Test data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예측하기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!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7DD5AE-B137-4227-BCBD-F3791C9C9FEA}"/>
              </a:ext>
            </a:extLst>
          </p:cNvPr>
          <p:cNvGrpSpPr/>
          <p:nvPr/>
        </p:nvGrpSpPr>
        <p:grpSpPr>
          <a:xfrm>
            <a:off x="1122162" y="2077632"/>
            <a:ext cx="7422853" cy="2254096"/>
            <a:chOff x="1259632" y="1247867"/>
            <a:chExt cx="7422853" cy="225409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A576059-7E79-4F85-9100-EC8D263BF291}"/>
                </a:ext>
              </a:extLst>
            </p:cNvPr>
            <p:cNvGrpSpPr/>
            <p:nvPr/>
          </p:nvGrpSpPr>
          <p:grpSpPr>
            <a:xfrm>
              <a:off x="1259632" y="1489348"/>
              <a:ext cx="6110487" cy="1544918"/>
              <a:chOff x="1701640" y="1549861"/>
              <a:chExt cx="6110487" cy="1544918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5F919E91-A952-4E96-A1FE-54D78AC4BC97}"/>
                  </a:ext>
                </a:extLst>
              </p:cNvPr>
              <p:cNvSpPr/>
              <p:nvPr/>
            </p:nvSpPr>
            <p:spPr>
              <a:xfrm>
                <a:off x="1701640" y="1549861"/>
                <a:ext cx="6110487" cy="154491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025614B-FEB3-47A7-AFE8-4AEAE8B7F286}"/>
                  </a:ext>
                </a:extLst>
              </p:cNvPr>
              <p:cNvSpPr/>
              <p:nvPr/>
            </p:nvSpPr>
            <p:spPr>
              <a:xfrm>
                <a:off x="1741305" y="1840795"/>
                <a:ext cx="5453753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en-US" altLang="ko-KR" sz="1600" dirty="0" err="1">
                    <a:solidFill>
                      <a:prstClr val="black"/>
                    </a:solidFill>
                    <a:highlight>
                      <a:srgbClr val="FFFF00"/>
                    </a:highlight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OverallQual</a:t>
                </a:r>
                <a:r>
                  <a:rPr lang="en-US" altLang="ko-KR" sz="16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, </a:t>
                </a:r>
                <a:r>
                  <a:rPr lang="en-US" altLang="ko-KR" sz="1600" dirty="0" err="1">
                    <a:solidFill>
                      <a:prstClr val="black"/>
                    </a:solidFill>
                    <a:highlight>
                      <a:srgbClr val="FFFF00"/>
                    </a:highlight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OverallCond</a:t>
                </a:r>
                <a:r>
                  <a:rPr lang="en-US" altLang="ko-KR" sz="16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, </a:t>
                </a:r>
                <a:r>
                  <a:rPr lang="en-US" altLang="ko-KR" sz="1600" dirty="0" err="1">
                    <a:solidFill>
                      <a:prstClr val="black"/>
                    </a:solidFill>
                    <a:highlight>
                      <a:srgbClr val="FFFF00"/>
                    </a:highlight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YearBuilt</a:t>
                </a:r>
                <a:r>
                  <a:rPr lang="en-US" altLang="ko-KR" sz="16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, Neighborhood, </a:t>
                </a:r>
                <a:r>
                  <a:rPr lang="en-US" altLang="ko-KR" sz="1600" dirty="0" err="1">
                    <a:solidFill>
                      <a:prstClr val="black"/>
                    </a:solidFill>
                    <a:highlight>
                      <a:srgbClr val="FFFF00"/>
                    </a:highlight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kitchenQual</a:t>
                </a:r>
                <a:r>
                  <a:rPr lang="en-US" altLang="ko-KR" sz="16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, </a:t>
                </a:r>
                <a:r>
                  <a:rPr lang="en-US" altLang="ko-KR" sz="1600" dirty="0" err="1">
                    <a:solidFill>
                      <a:prstClr val="black"/>
                    </a:solidFill>
                    <a:highlight>
                      <a:srgbClr val="FFFF00"/>
                    </a:highlight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SaleType</a:t>
                </a:r>
                <a:r>
                  <a:rPr lang="en-US" altLang="ko-KR" sz="16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 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등의 조건을 고려했을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… </a:t>
                </a:r>
              </a:p>
              <a:p>
                <a:pPr lvl="0" algn="ctr">
                  <a:defRPr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대략적인 가격은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(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두구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두구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)</a:t>
                </a:r>
              </a:p>
              <a:p>
                <a:pPr lvl="0" algn="ctr">
                  <a:defRPr/>
                </a:pPr>
                <a:endParaRPr lang="en-US" altLang="ko-KR" sz="1600" dirty="0">
                  <a:solidFill>
                    <a:prstClr val="black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150938B-4103-43B5-8752-BA447BD2A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30122" flipH="1">
              <a:off x="6298628" y="1247867"/>
              <a:ext cx="2383857" cy="22540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87263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평가 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91460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FA6-7E7C-40F6-89A3-BB77D1AE7F7B}"/>
              </a:ext>
            </a:extLst>
          </p:cNvPr>
          <p:cNvSpPr txBox="1"/>
          <p:nvPr/>
        </p:nvSpPr>
        <p:spPr>
          <a:xfrm>
            <a:off x="2041305" y="394173"/>
            <a:ext cx="3400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Test data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예측하기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!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626ECB2-0F94-43D3-B1A5-9874618A8FBA}"/>
              </a:ext>
            </a:extLst>
          </p:cNvPr>
          <p:cNvGrpSpPr/>
          <p:nvPr/>
        </p:nvGrpSpPr>
        <p:grpSpPr>
          <a:xfrm>
            <a:off x="143508" y="917393"/>
            <a:ext cx="5815178" cy="4582692"/>
            <a:chOff x="1149245" y="978078"/>
            <a:chExt cx="5815178" cy="458269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EEAEE76-0E86-40CA-BB55-A1FEDE644CB1}"/>
                </a:ext>
              </a:extLst>
            </p:cNvPr>
            <p:cNvSpPr/>
            <p:nvPr/>
          </p:nvSpPr>
          <p:spPr>
            <a:xfrm>
              <a:off x="2061388" y="1560424"/>
              <a:ext cx="4903035" cy="100904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026" name="Picture 2" descr="ë°ëëì ëí ì´ë¯¸ì§ ê²ìê²°ê³¼">
              <a:extLst>
                <a:ext uri="{FF2B5EF4-FFF2-40B4-BE49-F238E27FC236}">
                  <a16:creationId xmlns:a16="http://schemas.microsoft.com/office/drawing/2014/main" id="{D612F030-57AB-4B98-B5B5-2E60E5FABE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490" b="93725" l="10000" r="90000">
                          <a14:foregroundMark x1="72222" y1="8097" x2="69206" y2="7490"/>
                          <a14:foregroundMark x1="74444" y1="90283" x2="74444" y2="93725"/>
                          <a14:foregroundMark x1="71111" y1="91093" x2="71111" y2="935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26" r="14541" b="4106"/>
            <a:stretch/>
          </p:blipFill>
          <p:spPr bwMode="auto">
            <a:xfrm>
              <a:off x="1149245" y="978078"/>
              <a:ext cx="1824286" cy="4582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4A4355C-7A63-4550-939D-5AEE16DF08FD}"/>
                </a:ext>
              </a:extLst>
            </p:cNvPr>
            <p:cNvSpPr/>
            <p:nvPr/>
          </p:nvSpPr>
          <p:spPr>
            <a:xfrm>
              <a:off x="2651156" y="1835440"/>
              <a:ext cx="41926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예측한 </a:t>
              </a:r>
              <a:r>
                <a:rPr lang="en-US" altLang="ko-KR" dirty="0">
                  <a:solidFill>
                    <a:srgbClr val="000000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sales price</a:t>
              </a:r>
              <a:r>
                <a:rPr lang="ko-KR" altLang="en-US" dirty="0">
                  <a:solidFill>
                    <a:srgbClr val="000000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는 </a:t>
              </a:r>
              <a:r>
                <a:rPr lang="en-US" altLang="ko-KR" dirty="0">
                  <a:solidFill>
                    <a:srgbClr val="000000"/>
                  </a:solidFill>
                  <a:highlight>
                    <a:srgbClr val="FFFF00"/>
                  </a:highlight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156925.8$ </a:t>
              </a:r>
              <a:r>
                <a:rPr lang="ko-KR" altLang="en-US" dirty="0">
                  <a:solidFill>
                    <a:srgbClr val="000000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입니다</a:t>
              </a:r>
              <a:r>
                <a:rPr lang="en-US" altLang="ko-KR" dirty="0">
                  <a:solidFill>
                    <a:srgbClr val="000000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!!</a:t>
              </a:r>
              <a:r>
                <a:rPr lang="ko-KR" altLang="en-US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 </a:t>
              </a:r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5EAED5C-7989-462D-8793-1AF2375D2F70}"/>
              </a:ext>
            </a:extLst>
          </p:cNvPr>
          <p:cNvSpPr/>
          <p:nvPr/>
        </p:nvSpPr>
        <p:spPr>
          <a:xfrm>
            <a:off x="2915816" y="3200148"/>
            <a:ext cx="4903035" cy="6654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E48054-B24B-4F28-9725-694E11AA5364}"/>
              </a:ext>
            </a:extLst>
          </p:cNvPr>
          <p:cNvSpPr/>
          <p:nvPr/>
        </p:nvSpPr>
        <p:spPr>
          <a:xfrm>
            <a:off x="3043078" y="3348214"/>
            <a:ext cx="4365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Thank you </a:t>
            </a:r>
            <a:r>
              <a:rPr lang="ko-KR" altLang="en-US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나래</a:t>
            </a:r>
            <a:r>
              <a:rPr lang="en-US" altLang="ko-KR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! </a:t>
            </a:r>
            <a:r>
              <a:rPr lang="ko-KR" altLang="en-US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우리 집의 가격을 </a:t>
            </a:r>
            <a:r>
              <a:rPr lang="ko-KR" altLang="en-US" dirty="0" err="1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알아냈어</a:t>
            </a:r>
            <a:r>
              <a:rPr lang="en-US" altLang="ko-KR" dirty="0">
                <a:solidFill>
                  <a:srgbClr val="00000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! </a:t>
            </a:r>
          </a:p>
        </p:txBody>
      </p:sp>
      <p:pic>
        <p:nvPicPr>
          <p:cNvPr id="2050" name="Picture 2" descr="ë¤ëì í¤ëì ëí ì´ë¯¸ì§ ê²ìê²°ê³¼">
            <a:extLst>
              <a:ext uri="{FF2B5EF4-FFF2-40B4-BE49-F238E27FC236}">
                <a16:creationId xmlns:a16="http://schemas.microsoft.com/office/drawing/2014/main" id="{C0192951-03DC-4413-9E4D-14996219C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78" b="89800" l="8875" r="91625">
                        <a14:foregroundMark x1="12375" y1="60976" x2="8875" y2="61863"/>
                        <a14:foregroundMark x1="91000" y1="78714" x2="91625" y2="807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701"/>
          <a:stretch/>
        </p:blipFill>
        <p:spPr bwMode="auto">
          <a:xfrm flipH="1">
            <a:off x="5284026" y="1758372"/>
            <a:ext cx="3921608" cy="381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4015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평가 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91460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FA6-7E7C-40F6-89A3-BB77D1AE7F7B}"/>
              </a:ext>
            </a:extLst>
          </p:cNvPr>
          <p:cNvSpPr txBox="1"/>
          <p:nvPr/>
        </p:nvSpPr>
        <p:spPr>
          <a:xfrm>
            <a:off x="2041305" y="394173"/>
            <a:ext cx="3400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-Competition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제출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8B341E4-1BE0-409C-B667-36D78F814610}"/>
              </a:ext>
            </a:extLst>
          </p:cNvPr>
          <p:cNvGrpSpPr/>
          <p:nvPr/>
        </p:nvGrpSpPr>
        <p:grpSpPr>
          <a:xfrm>
            <a:off x="629816" y="1273107"/>
            <a:ext cx="7884368" cy="3445908"/>
            <a:chOff x="485800" y="1273107"/>
            <a:chExt cx="7884368" cy="344590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B8B3896-C529-4A31-8618-A4C9C05DB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800" y="3721596"/>
              <a:ext cx="7884368" cy="997419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F0D4F84-797B-45CE-9D32-07EFE8F3F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800" y="1630012"/>
              <a:ext cx="7884368" cy="191934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8F88870-B2E7-4315-9E46-E2AE7349614D}"/>
                </a:ext>
              </a:extLst>
            </p:cNvPr>
            <p:cNvSpPr/>
            <p:nvPr/>
          </p:nvSpPr>
          <p:spPr>
            <a:xfrm>
              <a:off x="485800" y="1273107"/>
              <a:ext cx="25731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아쉽게도 </a:t>
              </a:r>
              <a:r>
                <a:rPr lang="en-US" altLang="ko-KR" dirty="0">
                  <a:solidFill>
                    <a:srgbClr val="000000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1619</a:t>
              </a:r>
              <a:r>
                <a:rPr lang="ko-KR" altLang="en-US" dirty="0">
                  <a:solidFill>
                    <a:srgbClr val="000000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등이지만</a:t>
              </a:r>
              <a:r>
                <a:rPr lang="en-US" altLang="ko-KR" dirty="0">
                  <a:solidFill>
                    <a:srgbClr val="000000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..! </a:t>
              </a:r>
              <a:endPara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95579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 rot="10800000">
            <a:off x="6948264" y="1849388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79512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F7E59E-F843-43DA-8CF7-E3FDC6F4C7B6}"/>
              </a:ext>
            </a:extLst>
          </p:cNvPr>
          <p:cNvGrpSpPr/>
          <p:nvPr/>
        </p:nvGrpSpPr>
        <p:grpSpPr>
          <a:xfrm>
            <a:off x="3779912" y="2475868"/>
            <a:ext cx="4536504" cy="1245728"/>
            <a:chOff x="3779912" y="2425173"/>
            <a:chExt cx="4536504" cy="124572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3779912" y="2425173"/>
              <a:ext cx="4536504" cy="1245728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9521368-EFE7-4BEE-8CC8-B3D27AECA9B7}"/>
                </a:ext>
              </a:extLst>
            </p:cNvPr>
            <p:cNvSpPr/>
            <p:nvPr/>
          </p:nvSpPr>
          <p:spPr>
            <a:xfrm>
              <a:off x="4142108" y="2730442"/>
              <a:ext cx="381211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*</a:t>
              </a:r>
              <a:r>
                <a:rPr lang="ko-KR" altLang="en-US" sz="3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부록</a:t>
              </a:r>
              <a:endParaRPr lang="en-US" altLang="ko-KR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274F93D-FADD-4C4C-B6B6-B7DAB6474D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74" y="1878211"/>
            <a:ext cx="2667000" cy="195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30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545D18B4-C2F3-42CD-A9B2-F41C4B906BC4}"/>
              </a:ext>
            </a:extLst>
          </p:cNvPr>
          <p:cNvSpPr/>
          <p:nvPr/>
        </p:nvSpPr>
        <p:spPr>
          <a:xfrm>
            <a:off x="777287" y="4182738"/>
            <a:ext cx="7988434" cy="672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 rot="10800000">
            <a:off x="6948264" y="1849388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부록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4674C0-E0BC-4630-9BA4-2793DF8D5EFE}"/>
              </a:ext>
            </a:extLst>
          </p:cNvPr>
          <p:cNvSpPr txBox="1"/>
          <p:nvPr/>
        </p:nvSpPr>
        <p:spPr>
          <a:xfrm>
            <a:off x="3162219" y="1108647"/>
            <a:ext cx="2819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유사 값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대체 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grpSp>
        <p:nvGrpSpPr>
          <p:cNvPr id="11265" name="그룹 11264">
            <a:extLst>
              <a:ext uri="{FF2B5EF4-FFF2-40B4-BE49-F238E27FC236}">
                <a16:creationId xmlns:a16="http://schemas.microsoft.com/office/drawing/2014/main" id="{1B3705C9-7393-4ABC-8F57-5673D852D28A}"/>
              </a:ext>
            </a:extLst>
          </p:cNvPr>
          <p:cNvGrpSpPr/>
          <p:nvPr/>
        </p:nvGrpSpPr>
        <p:grpSpPr>
          <a:xfrm>
            <a:off x="374565" y="1900425"/>
            <a:ext cx="8445318" cy="798633"/>
            <a:chOff x="374565" y="1900425"/>
            <a:chExt cx="8373899" cy="7986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29C23C9-7FAA-40AD-80FF-042F84E4BD05}"/>
                </a:ext>
              </a:extLst>
            </p:cNvPr>
            <p:cNvSpPr/>
            <p:nvPr/>
          </p:nvSpPr>
          <p:spPr>
            <a:xfrm>
              <a:off x="827584" y="1993403"/>
              <a:ext cx="7920880" cy="672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7DDB307-07C8-4685-B96D-37D017A22B76}"/>
                </a:ext>
              </a:extLst>
            </p:cNvPr>
            <p:cNvSpPr/>
            <p:nvPr/>
          </p:nvSpPr>
          <p:spPr>
            <a:xfrm>
              <a:off x="1097868" y="1985887"/>
              <a:ext cx="41324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GarageYrBlt의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 경우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159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개의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N/A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존재 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91A1977-DFA8-4AC4-9795-29129465F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26576">
              <a:off x="374565" y="1900425"/>
              <a:ext cx="798633" cy="798633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7A2CFA-3897-40C0-8E75-3464DF7E3E1E}"/>
              </a:ext>
            </a:extLst>
          </p:cNvPr>
          <p:cNvSpPr/>
          <p:nvPr/>
        </p:nvSpPr>
        <p:spPr>
          <a:xfrm>
            <a:off x="3590565" y="2303738"/>
            <a:ext cx="5229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BUT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창고가 만들어진 해의 정보와 관련된 것이 없다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?!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6074AA16-6625-4789-B1F8-37EC2FA68D50}"/>
              </a:ext>
            </a:extLst>
          </p:cNvPr>
          <p:cNvSpPr/>
          <p:nvPr/>
        </p:nvSpPr>
        <p:spPr>
          <a:xfrm>
            <a:off x="4340969" y="2760269"/>
            <a:ext cx="462062" cy="65277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267" name="직사각형 11266">
            <a:extLst>
              <a:ext uri="{FF2B5EF4-FFF2-40B4-BE49-F238E27FC236}">
                <a16:creationId xmlns:a16="http://schemas.microsoft.com/office/drawing/2014/main" id="{D968D83C-D0FD-48D0-A825-16AB1C22DC0A}"/>
              </a:ext>
            </a:extLst>
          </p:cNvPr>
          <p:cNvSpPr/>
          <p:nvPr/>
        </p:nvSpPr>
        <p:spPr>
          <a:xfrm>
            <a:off x="980055" y="3361286"/>
            <a:ext cx="7183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GarageYrBlt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=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House.YearBuilt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인 경우가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OBS(2919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중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2216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개 동일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271" name="그림 11270">
            <a:extLst>
              <a:ext uri="{FF2B5EF4-FFF2-40B4-BE49-F238E27FC236}">
                <a16:creationId xmlns:a16="http://schemas.microsoft.com/office/drawing/2014/main" id="{89B0C6E0-67CC-4189-8055-06F0484F3F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00" b="92667" l="8667" r="90333">
                        <a14:foregroundMark x1="49333" y1="10000" x2="47000" y2="7333"/>
                        <a14:foregroundMark x1="38333" y1="85333" x2="30667" y2="92667"/>
                        <a14:foregroundMark x1="8667" y1="47333" x2="8667" y2="47333"/>
                        <a14:foregroundMark x1="90333" y1="49000" x2="85000" y2="4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1120">
            <a:off x="348561" y="4083490"/>
            <a:ext cx="955629" cy="955629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14C6FF73-4EA5-4813-A25F-68E9B7213A65}"/>
              </a:ext>
            </a:extLst>
          </p:cNvPr>
          <p:cNvSpPr/>
          <p:nvPr/>
        </p:nvSpPr>
        <p:spPr>
          <a:xfrm>
            <a:off x="1968562" y="4341341"/>
            <a:ext cx="5274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집이 만들어진 해의 정보를 창고가 만들어진 해로 대입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!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B73F6C3-A496-4728-ABDD-C0434626968C}"/>
              </a:ext>
            </a:extLst>
          </p:cNvPr>
          <p:cNvSpPr/>
          <p:nvPr/>
        </p:nvSpPr>
        <p:spPr>
          <a:xfrm rot="21244416">
            <a:off x="5042452" y="4737059"/>
            <a:ext cx="4115229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이렇게 처리해도 괜찮을까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?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sp>
        <p:nvSpPr>
          <p:cNvPr id="11273" name="더하기 기호 11272">
            <a:extLst>
              <a:ext uri="{FF2B5EF4-FFF2-40B4-BE49-F238E27FC236}">
                <a16:creationId xmlns:a16="http://schemas.microsoft.com/office/drawing/2014/main" id="{8C2D5DDF-AF84-415C-BE1C-198E47ADF087}"/>
              </a:ext>
            </a:extLst>
          </p:cNvPr>
          <p:cNvSpPr/>
          <p:nvPr/>
        </p:nvSpPr>
        <p:spPr>
          <a:xfrm rot="20898624">
            <a:off x="2827825" y="1101131"/>
            <a:ext cx="720080" cy="648073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526C99-B4A1-466B-B64F-C84FCC314A02}"/>
              </a:ext>
            </a:extLst>
          </p:cNvPr>
          <p:cNvSpPr txBox="1"/>
          <p:nvPr/>
        </p:nvSpPr>
        <p:spPr>
          <a:xfrm>
            <a:off x="2021309" y="389212"/>
            <a:ext cx="3476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&lt;N/A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값 처리 실수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&gt;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24424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545D18B4-C2F3-42CD-A9B2-F41C4B906BC4}"/>
              </a:ext>
            </a:extLst>
          </p:cNvPr>
          <p:cNvSpPr/>
          <p:nvPr/>
        </p:nvSpPr>
        <p:spPr>
          <a:xfrm>
            <a:off x="777287" y="4182738"/>
            <a:ext cx="7988434" cy="672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 rot="10800000">
            <a:off x="6948264" y="1849388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데이터 </a:t>
              </a:r>
              <a:r>
                <a:rPr kumimoji="0" lang="ko-KR" altLang="en-US" sz="3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전처리</a:t>
              </a: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    </a:t>
              </a:r>
              <a:r>
                <a:rPr kumimoji="0" lang="en-US" altLang="ko-K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	</a:t>
              </a: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 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FA6-7E7C-40F6-89A3-BB77D1AE7F7B}"/>
              </a:ext>
            </a:extLst>
          </p:cNvPr>
          <p:cNvSpPr txBox="1"/>
          <p:nvPr/>
        </p:nvSpPr>
        <p:spPr>
          <a:xfrm>
            <a:off x="3758145" y="388577"/>
            <a:ext cx="2880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1) N/A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값 처리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4674C0-E0BC-4630-9BA4-2793DF8D5EFE}"/>
              </a:ext>
            </a:extLst>
          </p:cNvPr>
          <p:cNvSpPr txBox="1"/>
          <p:nvPr/>
        </p:nvSpPr>
        <p:spPr>
          <a:xfrm>
            <a:off x="3162219" y="1108647"/>
            <a:ext cx="2819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②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유사 값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대체 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grpSp>
        <p:nvGrpSpPr>
          <p:cNvPr id="11265" name="그룹 11264">
            <a:extLst>
              <a:ext uri="{FF2B5EF4-FFF2-40B4-BE49-F238E27FC236}">
                <a16:creationId xmlns:a16="http://schemas.microsoft.com/office/drawing/2014/main" id="{1B3705C9-7393-4ABC-8F57-5673D852D28A}"/>
              </a:ext>
            </a:extLst>
          </p:cNvPr>
          <p:cNvGrpSpPr/>
          <p:nvPr/>
        </p:nvGrpSpPr>
        <p:grpSpPr>
          <a:xfrm>
            <a:off x="374565" y="1900425"/>
            <a:ext cx="8445318" cy="798633"/>
            <a:chOff x="374565" y="1900425"/>
            <a:chExt cx="8373899" cy="7986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29C23C9-7FAA-40AD-80FF-042F84E4BD05}"/>
                </a:ext>
              </a:extLst>
            </p:cNvPr>
            <p:cNvSpPr/>
            <p:nvPr/>
          </p:nvSpPr>
          <p:spPr>
            <a:xfrm>
              <a:off x="827584" y="1993403"/>
              <a:ext cx="7920880" cy="672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7DDB307-07C8-4685-B96D-37D017A22B76}"/>
                </a:ext>
              </a:extLst>
            </p:cNvPr>
            <p:cNvSpPr/>
            <p:nvPr/>
          </p:nvSpPr>
          <p:spPr>
            <a:xfrm>
              <a:off x="1097868" y="1985887"/>
              <a:ext cx="41324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GarageYrBlt의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 경우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159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개의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N/A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존재 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91A1977-DFA8-4AC4-9795-29129465F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26576">
              <a:off x="374565" y="1900425"/>
              <a:ext cx="798633" cy="798633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7A2CFA-3897-40C0-8E75-3464DF7E3E1E}"/>
              </a:ext>
            </a:extLst>
          </p:cNvPr>
          <p:cNvSpPr/>
          <p:nvPr/>
        </p:nvSpPr>
        <p:spPr>
          <a:xfrm>
            <a:off x="3590565" y="2303738"/>
            <a:ext cx="5229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BUT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창고가 만들어진 해의 정보와 관련된 것이 없다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?!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6074AA16-6625-4789-B1F8-37EC2FA68D50}"/>
              </a:ext>
            </a:extLst>
          </p:cNvPr>
          <p:cNvSpPr/>
          <p:nvPr/>
        </p:nvSpPr>
        <p:spPr>
          <a:xfrm>
            <a:off x="4340969" y="2760269"/>
            <a:ext cx="462062" cy="65277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267" name="직사각형 11266">
            <a:extLst>
              <a:ext uri="{FF2B5EF4-FFF2-40B4-BE49-F238E27FC236}">
                <a16:creationId xmlns:a16="http://schemas.microsoft.com/office/drawing/2014/main" id="{D968D83C-D0FD-48D0-A825-16AB1C22DC0A}"/>
              </a:ext>
            </a:extLst>
          </p:cNvPr>
          <p:cNvSpPr/>
          <p:nvPr/>
        </p:nvSpPr>
        <p:spPr>
          <a:xfrm>
            <a:off x="980055" y="3361286"/>
            <a:ext cx="7183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GarageYrBlt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=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House.YearBuilt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인 경우가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OBS(2919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중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2216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개 동일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271" name="그림 11270">
            <a:extLst>
              <a:ext uri="{FF2B5EF4-FFF2-40B4-BE49-F238E27FC236}">
                <a16:creationId xmlns:a16="http://schemas.microsoft.com/office/drawing/2014/main" id="{89B0C6E0-67CC-4189-8055-06F0484F3F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00" b="92667" l="8667" r="90333">
                        <a14:foregroundMark x1="49333" y1="10000" x2="47000" y2="7333"/>
                        <a14:foregroundMark x1="38333" y1="85333" x2="30667" y2="92667"/>
                        <a14:foregroundMark x1="8667" y1="47333" x2="8667" y2="47333"/>
                        <a14:foregroundMark x1="90333" y1="49000" x2="85000" y2="4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1120">
            <a:off x="348561" y="4083490"/>
            <a:ext cx="955629" cy="955629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14C6FF73-4EA5-4813-A25F-68E9B7213A65}"/>
              </a:ext>
            </a:extLst>
          </p:cNvPr>
          <p:cNvSpPr/>
          <p:nvPr/>
        </p:nvSpPr>
        <p:spPr>
          <a:xfrm>
            <a:off x="1968562" y="4341341"/>
            <a:ext cx="5274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집이 만들어진 해의 정보를 창고가 만들어진 해로 대입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!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BD4C0B-D0C1-49A5-B688-4FBF9BB6A017}"/>
              </a:ext>
            </a:extLst>
          </p:cNvPr>
          <p:cNvSpPr/>
          <p:nvPr/>
        </p:nvSpPr>
        <p:spPr>
          <a:xfrm>
            <a:off x="-108520" y="-94828"/>
            <a:ext cx="9433048" cy="6048672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128FB49-600F-4307-AADE-EAC967C372BF}"/>
              </a:ext>
            </a:extLst>
          </p:cNvPr>
          <p:cNvGrpSpPr/>
          <p:nvPr/>
        </p:nvGrpSpPr>
        <p:grpSpPr>
          <a:xfrm>
            <a:off x="-43821" y="1561356"/>
            <a:ext cx="9231642" cy="4050328"/>
            <a:chOff x="-43821" y="1028109"/>
            <a:chExt cx="9231642" cy="405032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5693527-AB0B-4667-8567-050B3DAA1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821" y="1367567"/>
              <a:ext cx="9144000" cy="2076256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2A84DC0-D754-4B85-A9B9-1A569BA93C45}"/>
                </a:ext>
              </a:extLst>
            </p:cNvPr>
            <p:cNvSpPr/>
            <p:nvPr/>
          </p:nvSpPr>
          <p:spPr>
            <a:xfrm>
              <a:off x="-43821" y="1028109"/>
              <a:ext cx="28076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garageYrBlt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가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N/A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인 행 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263AD46-56EF-43E0-A140-4F23C26C8094}"/>
                </a:ext>
              </a:extLst>
            </p:cNvPr>
            <p:cNvSpPr/>
            <p:nvPr/>
          </p:nvSpPr>
          <p:spPr>
            <a:xfrm>
              <a:off x="2411760" y="1363917"/>
              <a:ext cx="6776060" cy="2079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B3A314D-AEC1-48D5-A99E-24519BCEA663}"/>
                </a:ext>
              </a:extLst>
            </p:cNvPr>
            <p:cNvGrpSpPr/>
            <p:nvPr/>
          </p:nvGrpSpPr>
          <p:grpSpPr>
            <a:xfrm>
              <a:off x="2745058" y="3649588"/>
              <a:ext cx="3653885" cy="1428849"/>
              <a:chOff x="2745058" y="3503355"/>
              <a:chExt cx="3653885" cy="1428849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10F217F-F8A0-43B8-8BDA-5B88CF1972A9}"/>
                  </a:ext>
                </a:extLst>
              </p:cNvPr>
              <p:cNvSpPr/>
              <p:nvPr/>
            </p:nvSpPr>
            <p:spPr>
              <a:xfrm>
                <a:off x="2745058" y="3503355"/>
                <a:ext cx="365388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타이틀고딕2" panose="02020600000000000000" pitchFamily="18" charset="-127"/>
                    <a:ea typeface="a타이틀고딕2" panose="02020600000000000000" pitchFamily="18" charset="-127"/>
                    <a:cs typeface="+mn-cs"/>
                  </a:rPr>
                  <a:t>Garage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타이틀고딕2" panose="02020600000000000000" pitchFamily="18" charset="-127"/>
                    <a:ea typeface="a타이틀고딕2" panose="02020600000000000000" pitchFamily="18" charset="-127"/>
                    <a:cs typeface="+mn-cs"/>
                  </a:rPr>
                  <a:t>가 없는 곳으로 파악된다 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화살표: 아래쪽 28">
                <a:extLst>
                  <a:ext uri="{FF2B5EF4-FFF2-40B4-BE49-F238E27FC236}">
                    <a16:creationId xmlns:a16="http://schemas.microsoft.com/office/drawing/2014/main" id="{3B8B87E7-A773-4C73-B4E2-C86FB3797EFD}"/>
                  </a:ext>
                </a:extLst>
              </p:cNvPr>
              <p:cNvSpPr/>
              <p:nvPr/>
            </p:nvSpPr>
            <p:spPr>
              <a:xfrm>
                <a:off x="4357406" y="3961855"/>
                <a:ext cx="462062" cy="652770"/>
              </a:xfrm>
              <a:prstGeom prst="down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85936EFC-1EDA-4A5A-AF83-B71293178FEA}"/>
                  </a:ext>
                </a:extLst>
              </p:cNvPr>
              <p:cNvSpPr/>
              <p:nvPr/>
            </p:nvSpPr>
            <p:spPr>
              <a:xfrm>
                <a:off x="3131317" y="4562872"/>
                <a:ext cx="2854820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타이틀고딕2" panose="02020600000000000000" pitchFamily="18" charset="-127"/>
                    <a:ea typeface="a타이틀고딕2" panose="02020600000000000000" pitchFamily="18" charset="-127"/>
                    <a:cs typeface="+mn-cs"/>
                  </a:rPr>
                  <a:t>GarageYrBlt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타이틀고딕2" panose="02020600000000000000" pitchFamily="18" charset="-127"/>
                    <a:ea typeface="a타이틀고딕2" panose="02020600000000000000" pitchFamily="18" charset="-127"/>
                    <a:cs typeface="+mn-cs"/>
                  </a:rPr>
                  <a:t> = 0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타이틀고딕2" panose="02020600000000000000" pitchFamily="18" charset="-127"/>
                    <a:ea typeface="a타이틀고딕2" panose="02020600000000000000" pitchFamily="18" charset="-127"/>
                    <a:cs typeface="+mn-cs"/>
                  </a:rPr>
                  <a:t>으로 표기 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2EA91C49-8D6A-4664-8F3A-19A7019120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0808">
            <a:off x="159787" y="136880"/>
            <a:ext cx="1277983" cy="127798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51D35E-530C-48F8-820E-2F07ED220278}"/>
              </a:ext>
            </a:extLst>
          </p:cNvPr>
          <p:cNvSpPr/>
          <p:nvPr/>
        </p:nvSpPr>
        <p:spPr>
          <a:xfrm>
            <a:off x="978654" y="671049"/>
            <a:ext cx="38427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데이터로 확인해보자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!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597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데이터 </a:t>
              </a:r>
              <a:r>
                <a:rPr kumimoji="0" lang="ko-KR" altLang="en-US" sz="3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전처리</a:t>
              </a: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    </a:t>
              </a:r>
              <a:r>
                <a:rPr kumimoji="0" lang="en-US" altLang="ko-K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	</a:t>
              </a: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 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FA6-7E7C-40F6-89A3-BB77D1AE7F7B}"/>
              </a:ext>
            </a:extLst>
          </p:cNvPr>
          <p:cNvSpPr txBox="1"/>
          <p:nvPr/>
        </p:nvSpPr>
        <p:spPr>
          <a:xfrm>
            <a:off x="3758145" y="388577"/>
            <a:ext cx="4846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왜 범주형 자료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처리를 했을까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9CA48D-B6A2-44A2-B84C-FB52484911F9}"/>
              </a:ext>
            </a:extLst>
          </p:cNvPr>
          <p:cNvSpPr/>
          <p:nvPr/>
        </p:nvSpPr>
        <p:spPr>
          <a:xfrm>
            <a:off x="2283366" y="2560157"/>
            <a:ext cx="46955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범주형 자료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문자형으로 표현되어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연산에서 에러 유발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C664D27D-988A-406F-814F-004DFF7C2D17}"/>
              </a:ext>
            </a:extLst>
          </p:cNvPr>
          <p:cNvSpPr/>
          <p:nvPr/>
        </p:nvSpPr>
        <p:spPr>
          <a:xfrm>
            <a:off x="4380880" y="3169111"/>
            <a:ext cx="500487" cy="54219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6012FE0-70A4-48F6-9094-7A45D8D0AAB5}"/>
              </a:ext>
            </a:extLst>
          </p:cNvPr>
          <p:cNvSpPr/>
          <p:nvPr/>
        </p:nvSpPr>
        <p:spPr>
          <a:xfrm>
            <a:off x="827584" y="3826703"/>
            <a:ext cx="7272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Factor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로 바꾸고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수치형 자료 생성</a:t>
            </a:r>
            <a:r>
              <a:rPr lang="en-US" altLang="ko-KR" sz="16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!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회귀를 돌리기 위해서는 </a:t>
            </a:r>
            <a:r>
              <a:rPr lang="en-US" altLang="ko-KR" sz="16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factor </a:t>
            </a:r>
            <a:r>
              <a:rPr lang="ko-KR" altLang="en-US" sz="16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처리를 </a:t>
            </a:r>
            <a:r>
              <a:rPr lang="ko-KR" altLang="en-US" sz="1600" dirty="0" err="1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해야하기</a:t>
            </a:r>
            <a:r>
              <a:rPr lang="ko-KR" altLang="en-US" sz="16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때문</a:t>
            </a:r>
            <a:r>
              <a:rPr lang="en-US" altLang="ko-KR" sz="16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!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Train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 과정 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 에러 유발하지 않도록 함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B4891F4-85DA-4641-8043-F17812B8B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773" y="1664757"/>
            <a:ext cx="4566703" cy="83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586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부록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526C99-B4A1-466B-B64F-C84FCC314A02}"/>
              </a:ext>
            </a:extLst>
          </p:cNvPr>
          <p:cNvSpPr txBox="1"/>
          <p:nvPr/>
        </p:nvSpPr>
        <p:spPr>
          <a:xfrm>
            <a:off x="2021309" y="389212"/>
            <a:ext cx="5070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평가 기준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507FB71-469F-44B1-97CC-71F28FB8CF49}"/>
              </a:ext>
            </a:extLst>
          </p:cNvPr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12롯데마트드림Medium" panose="02020603020101020101" pitchFamily="18" charset="-127"/>
              <a:ea typeface="12롯데마트드림Medium" panose="0202060302010102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580195-C037-4393-8666-B7814C77CBC9}"/>
              </a:ext>
            </a:extLst>
          </p:cNvPr>
          <p:cNvSpPr/>
          <p:nvPr/>
        </p:nvSpPr>
        <p:spPr>
          <a:xfrm>
            <a:off x="1728508" y="1119394"/>
            <a:ext cx="498245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RMSE</a:t>
            </a:r>
            <a:r>
              <a:rPr lang="en-US" altLang="ko-KR" sz="28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</a:t>
            </a:r>
            <a:r>
              <a:rPr lang="ko-KR" altLang="en-US" sz="28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평균 제곱 오차의 </a:t>
            </a:r>
            <a:r>
              <a:rPr lang="ko-KR" altLang="en-US" sz="2800" dirty="0" err="1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루트값</a:t>
            </a:r>
            <a:r>
              <a:rPr lang="ko-KR" altLang="en-US" sz="28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endParaRPr lang="en-US" altLang="ko-KR" sz="2800" dirty="0">
              <a:solidFill>
                <a:prstClr val="black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lvl="0">
              <a:defRPr/>
            </a:pPr>
            <a:r>
              <a:rPr lang="ko-KR" altLang="en-US" sz="28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EA0AAB-2339-4E51-94DC-BD57D80C41CD}"/>
              </a:ext>
            </a:extLst>
          </p:cNvPr>
          <p:cNvSpPr/>
          <p:nvPr/>
        </p:nvSpPr>
        <p:spPr>
          <a:xfrm>
            <a:off x="512676" y="1780282"/>
            <a:ext cx="81186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실험이나 관측에서 나타나는 </a:t>
            </a:r>
            <a:r>
              <a:rPr lang="ko-KR" altLang="en-US" sz="16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오차</a:t>
            </a:r>
            <a:r>
              <a:rPr lang="en-US" altLang="ko-KR" sz="16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(Error)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를 </a:t>
            </a:r>
            <a:r>
              <a:rPr lang="ko-KR" altLang="en-US" sz="16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제곱</a:t>
            </a:r>
            <a:r>
              <a:rPr lang="en-US" altLang="ko-KR" sz="16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(Square)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해서 </a:t>
            </a:r>
            <a:r>
              <a:rPr lang="ko-KR" altLang="en-US" sz="16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평균</a:t>
            </a:r>
            <a:r>
              <a:rPr lang="en-US" altLang="ko-KR" sz="16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(Mean)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한 값의 </a:t>
            </a:r>
            <a:r>
              <a:rPr lang="ko-KR" altLang="en-US" sz="16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제곱근</a:t>
            </a:r>
            <a:r>
              <a:rPr lang="en-US" altLang="ko-KR" sz="16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(Root)</a:t>
            </a:r>
          </a:p>
          <a:p>
            <a:r>
              <a:rPr lang="en-US" altLang="ko-KR" sz="1600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		</a:t>
            </a:r>
          </a:p>
          <a:p>
            <a:pPr algn="ctr"/>
            <a:r>
              <a:rPr lang="ko-KR" altLang="en-US" sz="1600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r>
              <a:rPr lang="en-US" altLang="ko-KR" sz="1600" b="1" dirty="0">
                <a:solidFill>
                  <a:srgbClr val="4641D9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RMSE</a:t>
            </a:r>
            <a:r>
              <a:rPr lang="ko-KR" altLang="en-US" sz="1600" b="1" dirty="0">
                <a:solidFill>
                  <a:srgbClr val="4641D9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값은 작을수록 정밀도가 높은 것 </a:t>
            </a:r>
            <a:b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</a:br>
            <a:endParaRPr lang="ko-KR" altLang="en-US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3080" name="Picture 8" descr="íê· ì ê³±ì¤ì°¨ rmseì ëí ì´ë¯¸ì§ ê²ìê²°ê³¼">
            <a:extLst>
              <a:ext uri="{FF2B5EF4-FFF2-40B4-BE49-F238E27FC236}">
                <a16:creationId xmlns:a16="http://schemas.microsoft.com/office/drawing/2014/main" id="{10A9F533-FA05-40EF-9FDC-8C309F16E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49208"/>
            <a:ext cx="601027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11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 rot="10800000">
            <a:off x="6948264" y="1849388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79512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F7E59E-F843-43DA-8CF7-E3FDC6F4C7B6}"/>
              </a:ext>
            </a:extLst>
          </p:cNvPr>
          <p:cNvGrpSpPr/>
          <p:nvPr/>
        </p:nvGrpSpPr>
        <p:grpSpPr>
          <a:xfrm>
            <a:off x="3779912" y="2475868"/>
            <a:ext cx="4536504" cy="1245728"/>
            <a:chOff x="3779912" y="2425173"/>
            <a:chExt cx="4536504" cy="124572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3779912" y="2425173"/>
              <a:ext cx="4536504" cy="1245728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9521368-EFE7-4BEE-8CC8-B3D27AECA9B7}"/>
                </a:ext>
              </a:extLst>
            </p:cNvPr>
            <p:cNvSpPr/>
            <p:nvPr/>
          </p:nvSpPr>
          <p:spPr>
            <a:xfrm>
              <a:off x="4427984" y="2491608"/>
              <a:ext cx="3812112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#1</a:t>
              </a:r>
            </a:p>
            <a:p>
              <a:pPr lvl="0" algn="ctr">
                <a:defRPr/>
              </a:pPr>
              <a:r>
                <a:rPr lang="ko-KR" altLang="en-US" sz="3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주제 선정 배경 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274F93D-FADD-4C4C-B6B6-B7DAB6474D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74" y="1878211"/>
            <a:ext cx="2667000" cy="195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530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부록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526C99-B4A1-466B-B64F-C84FCC314A02}"/>
              </a:ext>
            </a:extLst>
          </p:cNvPr>
          <p:cNvSpPr txBox="1"/>
          <p:nvPr/>
        </p:nvSpPr>
        <p:spPr>
          <a:xfrm>
            <a:off x="2021309" y="389212"/>
            <a:ext cx="5070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평가 기준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507FB71-469F-44B1-97CC-71F28FB8CF49}"/>
              </a:ext>
            </a:extLst>
          </p:cNvPr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12롯데마트드림Medium" panose="02020603020101020101" pitchFamily="18" charset="-127"/>
              <a:ea typeface="12롯데마트드림Medium" panose="0202060302010102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580195-C037-4393-8666-B7814C77CBC9}"/>
              </a:ext>
            </a:extLst>
          </p:cNvPr>
          <p:cNvSpPr/>
          <p:nvPr/>
        </p:nvSpPr>
        <p:spPr>
          <a:xfrm>
            <a:off x="2391246" y="1081238"/>
            <a:ext cx="37634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&lt;Adjusted R-square&gt;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96753-168C-4306-81D3-C64579921495}"/>
                  </a:ext>
                </a:extLst>
              </p:cNvPr>
              <p:cNvSpPr txBox="1"/>
              <p:nvPr/>
            </p:nvSpPr>
            <p:spPr>
              <a:xfrm>
                <a:off x="467544" y="1622322"/>
                <a:ext cx="2293516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latin typeface="08서울남산체 EB" panose="02020603020101020101" pitchFamily="18" charset="-127"/>
                    <a:ea typeface="08서울남산체 EB" panose="02020603020101020101" pitchFamily="18" charset="-127"/>
                  </a:rPr>
                  <a:t>결정계수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ko-KR" altLang="en-US" sz="2800" b="1" dirty="0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96753-168C-4306-81D3-C64579921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622322"/>
                <a:ext cx="2293516" cy="532966"/>
              </a:xfrm>
              <a:prstGeom prst="rect">
                <a:avLst/>
              </a:prstGeom>
              <a:blipFill>
                <a:blip r:embed="rId3"/>
                <a:stretch>
                  <a:fillRect l="-5585" t="-9091" b="-306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7300841-A68D-4326-8FE1-5DFEAF98105B}"/>
              </a:ext>
            </a:extLst>
          </p:cNvPr>
          <p:cNvSpPr txBox="1"/>
          <p:nvPr/>
        </p:nvSpPr>
        <p:spPr>
          <a:xfrm>
            <a:off x="2339752" y="1758037"/>
            <a:ext cx="659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주어진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데이터에 선형모형이 잘 적합 되었는지를 평가할 수 있는 척도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D7ADB9-3429-480A-94B4-5D13F074EC7A}"/>
                  </a:ext>
                </a:extLst>
              </p:cNvPr>
              <p:cNvSpPr txBox="1"/>
              <p:nvPr/>
            </p:nvSpPr>
            <p:spPr>
              <a:xfrm>
                <a:off x="1662553" y="4009628"/>
                <a:ext cx="2149500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latin typeface="08서울남산체 EB" panose="02020603020101020101" pitchFamily="18" charset="-127"/>
                    <a:ea typeface="08서울남산체 EB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32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32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3200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ko-KR" sz="32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3200" b="1" i="0" smtClean="0">
                        <a:latin typeface="Cambria Math" panose="02040503050406030204" pitchFamily="18" charset="0"/>
                      </a:rPr>
                      <m:t>𝟗</m:t>
                    </m:r>
                  </m:oMath>
                </a14:m>
                <a:endParaRPr lang="ko-KR" altLang="en-US" sz="3200" b="1" dirty="0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D7ADB9-3429-480A-94B4-5D13F074E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53" y="4009628"/>
                <a:ext cx="2149500" cy="595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C07E6AD-CDD9-4559-82E2-CA74888064B1}"/>
              </a:ext>
            </a:extLst>
          </p:cNvPr>
          <p:cNvSpPr txBox="1"/>
          <p:nvPr/>
        </p:nvSpPr>
        <p:spPr>
          <a:xfrm>
            <a:off x="4926633" y="4117348"/>
            <a:ext cx="4008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회귀식이 데이터의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90%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설명한다</a:t>
            </a:r>
          </a:p>
        </p:txBody>
      </p:sp>
      <p:sp>
        <p:nvSpPr>
          <p:cNvPr id="16" name="오른쪽 화살표 18">
            <a:extLst>
              <a:ext uri="{FF2B5EF4-FFF2-40B4-BE49-F238E27FC236}">
                <a16:creationId xmlns:a16="http://schemas.microsoft.com/office/drawing/2014/main" id="{5DF08850-229E-430E-B12F-8154E589283D}"/>
              </a:ext>
            </a:extLst>
          </p:cNvPr>
          <p:cNvSpPr/>
          <p:nvPr/>
        </p:nvSpPr>
        <p:spPr>
          <a:xfrm>
            <a:off x="3812053" y="4114165"/>
            <a:ext cx="792088" cy="37569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009977-EF4C-4A0E-A0D4-85C10979B037}"/>
              </a:ext>
            </a:extLst>
          </p:cNvPr>
          <p:cNvSpPr/>
          <p:nvPr/>
        </p:nvSpPr>
        <p:spPr>
          <a:xfrm>
            <a:off x="611560" y="2649433"/>
            <a:ext cx="73228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-Adjusted R-square </a:t>
            </a:r>
            <a:r>
              <a:rPr lang="ko-KR" altLang="en-US" sz="16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는 </a:t>
            </a:r>
            <a:r>
              <a:rPr lang="en-US" altLang="ko-KR" sz="16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R-square </a:t>
            </a:r>
            <a:r>
              <a:rPr lang="ko-KR" altLang="en-US" sz="16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보다 </a:t>
            </a:r>
            <a:r>
              <a:rPr lang="ko-KR" altLang="en-US" sz="1600" dirty="0" err="1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상위호환</a:t>
            </a:r>
            <a:r>
              <a:rPr lang="ko-KR" altLang="en-US" sz="16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버전</a:t>
            </a:r>
            <a:r>
              <a:rPr lang="en-US" altLang="ko-KR" sz="16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-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설명변수의 개수에 대한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패널티를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 부과해줘서 설명변수가 많은 우리 모델에 적합하다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!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226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부록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526C99-B4A1-466B-B64F-C84FCC314A02}"/>
              </a:ext>
            </a:extLst>
          </p:cNvPr>
          <p:cNvSpPr txBox="1"/>
          <p:nvPr/>
        </p:nvSpPr>
        <p:spPr>
          <a:xfrm>
            <a:off x="2021309" y="389212"/>
            <a:ext cx="5070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평가 기준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507FB71-469F-44B1-97CC-71F28FB8CF49}"/>
              </a:ext>
            </a:extLst>
          </p:cNvPr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12롯데마트드림Medium" panose="02020603020101020101" pitchFamily="18" charset="-127"/>
              <a:ea typeface="12롯데마트드림Medium" panose="0202060302010102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580195-C037-4393-8666-B7814C77CBC9}"/>
              </a:ext>
            </a:extLst>
          </p:cNvPr>
          <p:cNvSpPr/>
          <p:nvPr/>
        </p:nvSpPr>
        <p:spPr>
          <a:xfrm>
            <a:off x="462612" y="1167282"/>
            <a:ext cx="36674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T-test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와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F-test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차이점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91AD1BE-42CB-4B53-BCA1-24BA50F8E803}"/>
              </a:ext>
            </a:extLst>
          </p:cNvPr>
          <p:cNvGrpSpPr/>
          <p:nvPr/>
        </p:nvGrpSpPr>
        <p:grpSpPr>
          <a:xfrm>
            <a:off x="2126737" y="1588782"/>
            <a:ext cx="4822073" cy="573280"/>
            <a:chOff x="1717112" y="1633776"/>
            <a:chExt cx="6518104" cy="9089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E7091AC6-A471-4A7A-A4C9-D0C8EDBD3521}"/>
                    </a:ext>
                  </a:extLst>
                </p:cNvPr>
                <p:cNvSpPr/>
                <p:nvPr/>
              </p:nvSpPr>
              <p:spPr>
                <a:xfrm>
                  <a:off x="1717112" y="1735561"/>
                  <a:ext cx="6518104" cy="550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2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E7091AC6-A471-4A7A-A4C9-D0C8EDBD35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7112" y="1735561"/>
                  <a:ext cx="6518104" cy="550886"/>
                </a:xfrm>
                <a:prstGeom prst="rect">
                  <a:avLst/>
                </a:prstGeom>
                <a:blipFill>
                  <a:blip r:embed="rId3"/>
                  <a:stretch>
                    <a:fillRect b="-5964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BFBC319-5BED-4670-91B1-293A0A47A61A}"/>
                </a:ext>
              </a:extLst>
            </p:cNvPr>
            <p:cNvSpPr/>
            <p:nvPr/>
          </p:nvSpPr>
          <p:spPr>
            <a:xfrm>
              <a:off x="2109574" y="1633776"/>
              <a:ext cx="5636404" cy="908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A26931-52CA-495E-A51B-9BA47652E30E}"/>
              </a:ext>
            </a:extLst>
          </p:cNvPr>
          <p:cNvGrpSpPr/>
          <p:nvPr/>
        </p:nvGrpSpPr>
        <p:grpSpPr>
          <a:xfrm>
            <a:off x="339918" y="2205478"/>
            <a:ext cx="8464164" cy="2102783"/>
            <a:chOff x="760310" y="2205478"/>
            <a:chExt cx="8464164" cy="210278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D10A08C-AA28-4BFA-98EE-F20ADACA1E85}"/>
                </a:ext>
              </a:extLst>
            </p:cNvPr>
            <p:cNvGrpSpPr/>
            <p:nvPr/>
          </p:nvGrpSpPr>
          <p:grpSpPr>
            <a:xfrm>
              <a:off x="5796136" y="2788663"/>
              <a:ext cx="2388126" cy="960361"/>
              <a:chOff x="887730" y="3049851"/>
              <a:chExt cx="2388126" cy="5758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6DA48F0E-3A3D-4F91-8CB6-D6D9FF5B993C}"/>
                      </a:ext>
                    </a:extLst>
                  </p:cNvPr>
                  <p:cNvSpPr txBox="1"/>
                  <p:nvPr/>
                </p:nvSpPr>
                <p:spPr>
                  <a:xfrm>
                    <a:off x="899592" y="3049851"/>
                    <a:ext cx="2376264" cy="2399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 :</m:t>
                        </m:r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a14:m>
                    <a:r>
                      <a:rPr lang="ko-KR" altLang="en-US" sz="2000" b="1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a14:m>
                    <a:endParaRPr lang="ko-KR" altLang="en-US" sz="2000" b="1" dirty="0"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6DA48F0E-3A3D-4F91-8CB6-D6D9FF5B99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592" y="3049851"/>
                    <a:ext cx="2376264" cy="23990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E23C5AF-B5F4-4ED9-9D36-DEFE06B03482}"/>
                      </a:ext>
                    </a:extLst>
                  </p:cNvPr>
                  <p:cNvSpPr txBox="1"/>
                  <p:nvPr/>
                </p:nvSpPr>
                <p:spPr>
                  <a:xfrm>
                    <a:off x="887730" y="3385777"/>
                    <a:ext cx="2376264" cy="2399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 :</m:t>
                        </m:r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a14:m>
                    <a:r>
                      <a:rPr lang="ko-KR" altLang="en-US" sz="2000" b="1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a14:m>
                    <a:endParaRPr lang="ko-KR" altLang="en-US" sz="2000" b="1" dirty="0"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E23C5AF-B5F4-4ED9-9D36-DEFE06B034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730" y="3385777"/>
                    <a:ext cx="2376264" cy="23990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364AC3A-87F0-4E0F-8BE1-EECD333235B9}"/>
                </a:ext>
              </a:extLst>
            </p:cNvPr>
            <p:cNvGrpSpPr/>
            <p:nvPr/>
          </p:nvGrpSpPr>
          <p:grpSpPr>
            <a:xfrm>
              <a:off x="760310" y="2704935"/>
              <a:ext cx="3851366" cy="1089565"/>
              <a:chOff x="4969105" y="3587147"/>
              <a:chExt cx="3851366" cy="6474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F03A7E9-876C-4A61-8B01-6F89D1C8D884}"/>
                      </a:ext>
                    </a:extLst>
                  </p:cNvPr>
                  <p:cNvSpPr txBox="1"/>
                  <p:nvPr/>
                </p:nvSpPr>
                <p:spPr>
                  <a:xfrm>
                    <a:off x="4969105" y="3587147"/>
                    <a:ext cx="3851366" cy="2377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 :</m:t>
                          </m:r>
                          <m:sSub>
                            <m:sSubPr>
                              <m:ctrlP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ko-KR" altLang="en-US" sz="20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ko-KR" altLang="en-US" sz="2000" b="1" dirty="0"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F03A7E9-876C-4A61-8B01-6F89D1C8D8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9105" y="3587147"/>
                    <a:ext cx="3851366" cy="2377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846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51AA2EA8-0F9D-426E-A8A1-D8BB74833811}"/>
                      </a:ext>
                    </a:extLst>
                  </p:cNvPr>
                  <p:cNvSpPr txBox="1"/>
                  <p:nvPr/>
                </p:nvSpPr>
                <p:spPr>
                  <a:xfrm>
                    <a:off x="5353048" y="3996825"/>
                    <a:ext cx="3083480" cy="2377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𝑵𝒐𝒕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𝒂𝒍𝒍</m:t>
                          </m:r>
                          <m:sSub>
                            <m:sSubPr>
                              <m:ctrlP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20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ko-KR" altLang="en-US" sz="2000" b="1" dirty="0"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51AA2EA8-0F9D-426E-A8A1-D8BB748338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53048" y="3996825"/>
                    <a:ext cx="3083480" cy="2377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846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626F97-7A05-4980-B58E-C212B1F7B74E}"/>
                    </a:ext>
                  </a:extLst>
                </p:cNvPr>
                <p:cNvSpPr txBox="1"/>
                <p:nvPr/>
              </p:nvSpPr>
              <p:spPr>
                <a:xfrm>
                  <a:off x="6272146" y="3774346"/>
                  <a:ext cx="29523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ko-KR" altLang="en-US" sz="2000" i="0" smtClean="0">
                          <a:latin typeface="Cambria Math" panose="02040503050406030204" pitchFamily="18" charset="0"/>
                          <a:ea typeface="12롯데마트드림Medium" panose="02020603020101020101" pitchFamily="18" charset="-127"/>
                        </a:rPr>
                        <m:t>▶</m:t>
                      </m:r>
                    </m:oMath>
                  </a14:m>
                  <a:r>
                    <a:rPr lang="ko-KR" altLang="en-US" sz="2000" dirty="0"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rPr>
                    <a:t>변수의 유의성 확인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626F97-7A05-4980-B58E-C212B1F7B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2146" y="3774346"/>
                  <a:ext cx="2952328" cy="400110"/>
                </a:xfrm>
                <a:prstGeom prst="rect">
                  <a:avLst/>
                </a:prstGeom>
                <a:blipFill>
                  <a:blip r:embed="rId8"/>
                  <a:stretch>
                    <a:fillRect l="-413" t="-10606" b="-2272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7854738-1C86-433C-95A2-09E22D1D995A}"/>
                    </a:ext>
                  </a:extLst>
                </p:cNvPr>
                <p:cNvSpPr txBox="1"/>
                <p:nvPr/>
              </p:nvSpPr>
              <p:spPr>
                <a:xfrm>
                  <a:off x="2037336" y="3869247"/>
                  <a:ext cx="317869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ko-KR" altLang="en-US" sz="2000">
                          <a:latin typeface="Cambria Math" panose="02040503050406030204" pitchFamily="18" charset="0"/>
                          <a:ea typeface="12롯데마트드림Medium" panose="02020603020101020101" pitchFamily="18" charset="-127"/>
                        </a:rPr>
                        <m:t>▶</m:t>
                      </m:r>
                      <m:r>
                        <a:rPr lang="ko-KR" altLang="en-US" sz="2000" i="1">
                          <a:latin typeface="Cambria Math" panose="02040503050406030204" pitchFamily="18" charset="0"/>
                          <a:ea typeface="12롯데마트드림Medium" panose="02020603020101020101" pitchFamily="18" charset="-127"/>
                        </a:rPr>
                        <m:t> </m:t>
                      </m:r>
                    </m:oMath>
                  </a14:m>
                  <a:r>
                    <a:rPr lang="ko-KR" altLang="en-US" sz="2000" dirty="0">
                      <a:highlight>
                        <a:srgbClr val="FFFF00"/>
                      </a:highlight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rPr>
                    <a:t>모델의 유의성 </a:t>
                  </a:r>
                  <a:r>
                    <a:rPr lang="ko-KR" altLang="en-US" sz="2000" dirty="0"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rPr>
                    <a:t>확인</a:t>
                  </a:r>
                  <a:endParaRPr lang="en-US" altLang="ko-KR" sz="20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7854738-1C86-433C-95A2-09E22D1D99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7336" y="3869247"/>
                  <a:ext cx="3178696" cy="400110"/>
                </a:xfrm>
                <a:prstGeom prst="rect">
                  <a:avLst/>
                </a:prstGeom>
                <a:blipFill>
                  <a:blip r:embed="rId9"/>
                  <a:stretch>
                    <a:fillRect l="-192" t="-12308" b="-246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5AD2AA0-8119-4E17-82E4-F30F1C665009}"/>
                </a:ext>
              </a:extLst>
            </p:cNvPr>
            <p:cNvSpPr/>
            <p:nvPr/>
          </p:nvSpPr>
          <p:spPr>
            <a:xfrm>
              <a:off x="5667790" y="2651053"/>
              <a:ext cx="2977851" cy="1657208"/>
            </a:xfrm>
            <a:prstGeom prst="rect">
              <a:avLst/>
            </a:prstGeom>
            <a:noFill/>
            <a:ln>
              <a:solidFill>
                <a:srgbClr val="285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0A6B71-248F-4915-A922-06D1F589D8BB}"/>
                </a:ext>
              </a:extLst>
            </p:cNvPr>
            <p:cNvSpPr txBox="1"/>
            <p:nvPr/>
          </p:nvSpPr>
          <p:spPr>
            <a:xfrm>
              <a:off x="5564064" y="2230867"/>
              <a:ext cx="12581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T-test</a:t>
              </a:r>
              <a:endPara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090DC73-C0CC-4B7E-BEB9-20D0DE737621}"/>
                </a:ext>
              </a:extLst>
            </p:cNvPr>
            <p:cNvSpPr/>
            <p:nvPr/>
          </p:nvSpPr>
          <p:spPr>
            <a:xfrm>
              <a:off x="1043608" y="2651052"/>
              <a:ext cx="3568068" cy="1653387"/>
            </a:xfrm>
            <a:prstGeom prst="rect">
              <a:avLst/>
            </a:prstGeom>
            <a:noFill/>
            <a:ln>
              <a:solidFill>
                <a:srgbClr val="285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3D5EEAE-6E91-41DE-8DD7-3C1A18693107}"/>
                </a:ext>
              </a:extLst>
            </p:cNvPr>
            <p:cNvSpPr txBox="1"/>
            <p:nvPr/>
          </p:nvSpPr>
          <p:spPr>
            <a:xfrm>
              <a:off x="956061" y="2205478"/>
              <a:ext cx="1365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F-test</a:t>
              </a:r>
              <a:endParaRPr lang="ko-KR" altLang="en-US" sz="2400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C8E8662-D197-4918-B73A-ADAF63DAD9DF}"/>
              </a:ext>
            </a:extLst>
          </p:cNvPr>
          <p:cNvSpPr txBox="1"/>
          <p:nvPr/>
        </p:nvSpPr>
        <p:spPr>
          <a:xfrm>
            <a:off x="2025244" y="4656492"/>
            <a:ext cx="5177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rPr>
              <a:t>F-test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rPr>
              <a:t>결과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rPr>
              <a:t>, </a:t>
            </a:r>
            <a:r>
              <a:rPr lang="en-US" altLang="ko-KR" sz="1400" dirty="0"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p-value</a:t>
            </a:r>
            <a:r>
              <a:rPr lang="ko-KR" altLang="en-US" sz="1400" dirty="0"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&lt;</a:t>
            </a:r>
            <a:r>
              <a:rPr lang="ko-KR" altLang="en-US" sz="1400" dirty="0"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유의수준</a:t>
            </a:r>
            <a:r>
              <a:rPr lang="en-US" altLang="ko-KR" sz="1400" dirty="0"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(ex 0.05) : </a:t>
            </a:r>
            <a:r>
              <a:rPr lang="ko-KR" altLang="en-US" sz="1400" dirty="0"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유의한 모형이다</a:t>
            </a:r>
            <a:r>
              <a:rPr lang="en-US" altLang="ko-KR" sz="1400" dirty="0"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AE8436-64B7-4062-A715-05FA7FAF0784}"/>
              </a:ext>
            </a:extLst>
          </p:cNvPr>
          <p:cNvSpPr txBox="1"/>
          <p:nvPr/>
        </p:nvSpPr>
        <p:spPr>
          <a:xfrm>
            <a:off x="1988937" y="5025824"/>
            <a:ext cx="519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T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rPr>
              <a:t>-test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rPr>
              <a:t>결과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rPr>
              <a:t>, </a:t>
            </a:r>
            <a:r>
              <a:rPr lang="en-US" altLang="ko-KR" sz="1400" dirty="0"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p-value</a:t>
            </a:r>
            <a:r>
              <a:rPr lang="ko-KR" altLang="en-US" sz="1400" dirty="0"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&lt;</a:t>
            </a:r>
            <a:r>
              <a:rPr lang="ko-KR" altLang="en-US" sz="1400" dirty="0"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유의수준</a:t>
            </a:r>
            <a:r>
              <a:rPr lang="en-US" altLang="ko-KR" sz="1400" dirty="0"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(ex 0.05) : </a:t>
            </a:r>
            <a:r>
              <a:rPr lang="ko-KR" altLang="en-US" sz="1400" dirty="0"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유의한 변수이다</a:t>
            </a:r>
            <a:r>
              <a:rPr lang="en-US" altLang="ko-KR" sz="1400" dirty="0"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75831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부록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526C99-B4A1-466B-B64F-C84FCC314A02}"/>
              </a:ext>
            </a:extLst>
          </p:cNvPr>
          <p:cNvSpPr txBox="1"/>
          <p:nvPr/>
        </p:nvSpPr>
        <p:spPr>
          <a:xfrm>
            <a:off x="2021309" y="389212"/>
            <a:ext cx="3476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&lt;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변수선택방법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&gt;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4CAA25-EA31-4007-9D6E-4340F79AEA5E}"/>
              </a:ext>
            </a:extLst>
          </p:cNvPr>
          <p:cNvSpPr/>
          <p:nvPr/>
        </p:nvSpPr>
        <p:spPr>
          <a:xfrm>
            <a:off x="752462" y="1326414"/>
            <a:ext cx="7384085" cy="802398"/>
          </a:xfrm>
          <a:prstGeom prst="rect">
            <a:avLst/>
          </a:prstGeom>
          <a:noFill/>
          <a:ln>
            <a:solidFill>
              <a:srgbClr val="285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556BB5A-F835-471A-BD96-E3E891085CA8}"/>
              </a:ext>
            </a:extLst>
          </p:cNvPr>
          <p:cNvGrpSpPr/>
          <p:nvPr/>
        </p:nvGrpSpPr>
        <p:grpSpPr>
          <a:xfrm>
            <a:off x="1112251" y="2901709"/>
            <a:ext cx="5354470" cy="2152203"/>
            <a:chOff x="2395942" y="2132856"/>
            <a:chExt cx="4704698" cy="25826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9D2EFDA-D817-4205-AA38-AD3075BDD6DA}"/>
                </a:ext>
              </a:extLst>
            </p:cNvPr>
            <p:cNvSpPr/>
            <p:nvPr/>
          </p:nvSpPr>
          <p:spPr>
            <a:xfrm>
              <a:off x="3226307" y="3923411"/>
              <a:ext cx="3720327" cy="792088"/>
            </a:xfrm>
            <a:prstGeom prst="rect">
              <a:avLst/>
            </a:prstGeom>
            <a:solidFill>
              <a:srgbClr val="CBFD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970FA26-E2C8-4533-BF5B-3A510A2BEB87}"/>
                </a:ext>
              </a:extLst>
            </p:cNvPr>
            <p:cNvSpPr/>
            <p:nvPr/>
          </p:nvSpPr>
          <p:spPr>
            <a:xfrm>
              <a:off x="3226308" y="3008683"/>
              <a:ext cx="3720324" cy="792088"/>
            </a:xfrm>
            <a:prstGeom prst="rect">
              <a:avLst/>
            </a:prstGeom>
            <a:solidFill>
              <a:srgbClr val="FCD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B5B7ACA-02F7-4DC4-9C95-49C0F8FF876D}"/>
                </a:ext>
              </a:extLst>
            </p:cNvPr>
            <p:cNvSpPr/>
            <p:nvPr/>
          </p:nvSpPr>
          <p:spPr>
            <a:xfrm>
              <a:off x="2395942" y="2132856"/>
              <a:ext cx="4550691" cy="769229"/>
            </a:xfrm>
            <a:prstGeom prst="rect">
              <a:avLst/>
            </a:prstGeom>
            <a:solidFill>
              <a:srgbClr val="DCE6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B8D404-5AE9-4562-9CCE-442E4CB246DF}"/>
                </a:ext>
              </a:extLst>
            </p:cNvPr>
            <p:cNvSpPr txBox="1"/>
            <p:nvPr/>
          </p:nvSpPr>
          <p:spPr>
            <a:xfrm>
              <a:off x="2699792" y="2239454"/>
              <a:ext cx="3709196" cy="54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33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Best Subset Selection</a:t>
              </a:r>
              <a:endParaRPr lang="ko-KR" altLang="en-US" sz="2333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8496ED3-EBCA-4A0A-A1D5-7FCCC4132DB4}"/>
                </a:ext>
              </a:extLst>
            </p:cNvPr>
            <p:cNvSpPr txBox="1"/>
            <p:nvPr/>
          </p:nvSpPr>
          <p:spPr>
            <a:xfrm>
              <a:off x="3281027" y="3124860"/>
              <a:ext cx="3819613" cy="54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33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Forward Stepwise Selection</a:t>
              </a:r>
              <a:endParaRPr lang="ko-KR" altLang="en-US" sz="2333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9AA387-84AA-428A-871F-F44F6D4498FE}"/>
                </a:ext>
              </a:extLst>
            </p:cNvPr>
            <p:cNvSpPr txBox="1"/>
            <p:nvPr/>
          </p:nvSpPr>
          <p:spPr>
            <a:xfrm>
              <a:off x="3271444" y="4026193"/>
              <a:ext cx="3819613" cy="54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33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Backward Stepwise Elimination</a:t>
              </a:r>
              <a:endParaRPr lang="ko-KR" altLang="en-US" sz="2333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6B0A05B-E960-4DF4-9378-5C21597952F0}"/>
              </a:ext>
            </a:extLst>
          </p:cNvPr>
          <p:cNvSpPr txBox="1"/>
          <p:nvPr/>
        </p:nvSpPr>
        <p:spPr>
          <a:xfrm>
            <a:off x="871860" y="1101439"/>
            <a:ext cx="4084333" cy="50276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667" dirty="0">
                <a:solidFill>
                  <a:srgbClr val="A6A6A6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▶ 변수 선택의 기본 원리</a:t>
            </a:r>
            <a:endParaRPr lang="en-US" altLang="ko-KR" sz="2667" dirty="0">
              <a:solidFill>
                <a:srgbClr val="A6A6A6"/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1C10B8-BC16-4C53-B24C-EAD0F82DA7F2}"/>
              </a:ext>
            </a:extLst>
          </p:cNvPr>
          <p:cNvSpPr/>
          <p:nvPr/>
        </p:nvSpPr>
        <p:spPr>
          <a:xfrm>
            <a:off x="755576" y="2488734"/>
            <a:ext cx="7384085" cy="2741867"/>
          </a:xfrm>
          <a:prstGeom prst="rect">
            <a:avLst/>
          </a:prstGeom>
          <a:noFill/>
          <a:ln>
            <a:solidFill>
              <a:srgbClr val="285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DD6A2B9-D24D-40F9-B4AF-2B24C5B046E8}"/>
              </a:ext>
            </a:extLst>
          </p:cNvPr>
          <p:cNvSpPr/>
          <p:nvPr/>
        </p:nvSpPr>
        <p:spPr>
          <a:xfrm>
            <a:off x="871860" y="2271604"/>
            <a:ext cx="4302781" cy="50276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2667" dirty="0">
                <a:solidFill>
                  <a:srgbClr val="A6A6A6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▶ 변수 선택의 </a:t>
            </a:r>
            <a:r>
              <a:rPr lang="en-US" altLang="ko-KR" sz="2667" dirty="0">
                <a:solidFill>
                  <a:srgbClr val="A6A6A6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4</a:t>
            </a:r>
            <a:r>
              <a:rPr lang="ko-KR" altLang="en-US" sz="2667" dirty="0">
                <a:solidFill>
                  <a:srgbClr val="A6A6A6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가지 방법 </a:t>
            </a:r>
            <a:endParaRPr lang="ko-KR" altLang="en-US" sz="15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A231160-6652-4BB5-92F6-5C3A370072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721" y="4121711"/>
            <a:ext cx="396875" cy="43874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18CBB66-D037-441C-915B-FC064FA23DC7}"/>
              </a:ext>
            </a:extLst>
          </p:cNvPr>
          <p:cNvSpPr txBox="1"/>
          <p:nvPr/>
        </p:nvSpPr>
        <p:spPr>
          <a:xfrm>
            <a:off x="6959476" y="4065967"/>
            <a:ext cx="1090874" cy="45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33" dirty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Hybrid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E12A016-D3EE-4CB4-BB63-8F8F902A06B2}"/>
              </a:ext>
            </a:extLst>
          </p:cNvPr>
          <p:cNvSpPr/>
          <p:nvPr/>
        </p:nvSpPr>
        <p:spPr>
          <a:xfrm>
            <a:off x="1112251" y="3663507"/>
            <a:ext cx="817551" cy="139479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8A2836-8A3A-49FB-856F-FE5B3AA114CA}"/>
              </a:ext>
            </a:extLst>
          </p:cNvPr>
          <p:cNvSpPr txBox="1"/>
          <p:nvPr/>
        </p:nvSpPr>
        <p:spPr>
          <a:xfrm>
            <a:off x="1157491" y="3895852"/>
            <a:ext cx="869494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33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stepwise</a:t>
            </a:r>
            <a:endParaRPr lang="ko-KR" altLang="en-US" sz="2333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D41185-490E-4D93-B97F-9134C4731944}"/>
              </a:ext>
            </a:extLst>
          </p:cNvPr>
          <p:cNvSpPr txBox="1"/>
          <p:nvPr/>
        </p:nvSpPr>
        <p:spPr>
          <a:xfrm>
            <a:off x="838440" y="1643600"/>
            <a:ext cx="73208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데이터에 대한 설명력이 뛰어나며</a:t>
            </a:r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동시에 단순한 형태를 가지는 모형을 찾는 것을 목표로 한다</a:t>
            </a:r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ko-KR" altLang="en-US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41892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C8F47A-8826-4642-8745-3E2206F711C5}"/>
              </a:ext>
            </a:extLst>
          </p:cNvPr>
          <p:cNvSpPr/>
          <p:nvPr/>
        </p:nvSpPr>
        <p:spPr>
          <a:xfrm>
            <a:off x="143508" y="1420303"/>
            <a:ext cx="8841928" cy="3613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부록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526C99-B4A1-466B-B64F-C84FCC314A02}"/>
              </a:ext>
            </a:extLst>
          </p:cNvPr>
          <p:cNvSpPr txBox="1"/>
          <p:nvPr/>
        </p:nvSpPr>
        <p:spPr>
          <a:xfrm>
            <a:off x="2021309" y="389212"/>
            <a:ext cx="3476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&lt;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변수선택방법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&gt;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507FB71-469F-44B1-97CC-71F28FB8CF49}"/>
              </a:ext>
            </a:extLst>
          </p:cNvPr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AB1AAD-536D-47B4-9391-35EBF4C5E686}"/>
              </a:ext>
            </a:extLst>
          </p:cNvPr>
          <p:cNvSpPr txBox="1"/>
          <p:nvPr/>
        </p:nvSpPr>
        <p:spPr>
          <a:xfrm>
            <a:off x="625862" y="1025191"/>
            <a:ext cx="6600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▶</a:t>
            </a:r>
            <a:r>
              <a:rPr lang="en-US" altLang="ko-KR" sz="2000" dirty="0">
                <a:solidFill>
                  <a:srgbClr val="FF000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Hybrid approach</a:t>
            </a:r>
            <a:r>
              <a:rPr lang="ko-KR" altLang="en-US" sz="2000" dirty="0">
                <a:solidFill>
                  <a:srgbClr val="FF000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의 예시 </a:t>
            </a:r>
            <a:endParaRPr lang="en-US" altLang="ko-KR" sz="2000" dirty="0">
              <a:solidFill>
                <a:srgbClr val="FF0000"/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E254469-F5F0-466B-90EF-3CEAC6EAA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86" y="1420303"/>
            <a:ext cx="7591375" cy="3545210"/>
          </a:xfrm>
          <a:prstGeom prst="rect">
            <a:avLst/>
          </a:prstGeom>
          <a:solidFill>
            <a:srgbClr val="FFFF00">
              <a:alpha val="0"/>
            </a:srgbClr>
          </a:solidFill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EC86F469-20C5-4419-BA92-22346DE6DEE2}"/>
              </a:ext>
            </a:extLst>
          </p:cNvPr>
          <p:cNvSpPr/>
          <p:nvPr/>
        </p:nvSpPr>
        <p:spPr>
          <a:xfrm>
            <a:off x="610935" y="5075962"/>
            <a:ext cx="79221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전진 선택과 유사한 방식으로 모델에 순차적으로 변수가 추가</a:t>
            </a:r>
            <a:r>
              <a:rPr lang="en-US" altLang="ko-KR" sz="1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</a:p>
          <a:p>
            <a:pPr algn="ctr"/>
            <a:r>
              <a:rPr lang="ko-KR" altLang="en-US" sz="1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새 변수를 추가한 후 모형 적합성을 개선하지 않는 변수를 제거할 수도 있다</a:t>
            </a:r>
            <a:r>
              <a:rPr lang="en-US" altLang="ko-KR" sz="1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ko-KR" altLang="en-US" sz="14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412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부록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526C99-B4A1-466B-B64F-C84FCC314A02}"/>
              </a:ext>
            </a:extLst>
          </p:cNvPr>
          <p:cNvSpPr txBox="1"/>
          <p:nvPr/>
        </p:nvSpPr>
        <p:spPr>
          <a:xfrm>
            <a:off x="2021309" y="389212"/>
            <a:ext cx="4782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&lt;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변수선택방법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-</a:t>
            </a:r>
            <a:r>
              <a:rPr lang="en-US" altLang="ko-KR" sz="28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hybrid </a:t>
            </a:r>
            <a:r>
              <a:rPr lang="ko-KR" altLang="en-US" sz="2800" dirty="0">
                <a:solidFill>
                  <a:prstClr val="black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결과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&gt;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507FB71-469F-44B1-97CC-71F28FB8CF49}"/>
              </a:ext>
            </a:extLst>
          </p:cNvPr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12롯데마트드림Medium" panose="02020603020101020101" pitchFamily="18" charset="-127"/>
              <a:ea typeface="12롯데마트드림Medium" panose="02020603020101020101" pitchFamily="18" charset="-127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8464A23-7A87-4E35-BA0D-5F7EC1333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2" y="1137826"/>
            <a:ext cx="3621600" cy="432548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225C866-FF2E-43D8-A03B-7A7BAF0C4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332" y="2127874"/>
            <a:ext cx="4901393" cy="180974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B5E688A-1434-4F9E-9FC4-05F7BAE59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026" y="1151275"/>
            <a:ext cx="4877051" cy="8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158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부록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526C99-B4A1-466B-B64F-C84FCC314A02}"/>
              </a:ext>
            </a:extLst>
          </p:cNvPr>
          <p:cNvSpPr txBox="1"/>
          <p:nvPr/>
        </p:nvSpPr>
        <p:spPr>
          <a:xfrm>
            <a:off x="2021309" y="389212"/>
            <a:ext cx="5070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&lt;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변수선택방법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-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backword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결과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&gt;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507FB71-469F-44B1-97CC-71F28FB8CF49}"/>
              </a:ext>
            </a:extLst>
          </p:cNvPr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12롯데마트드림Medium" panose="02020603020101020101" pitchFamily="18" charset="-127"/>
              <a:ea typeface="12롯데마트드림Medium" panose="02020603020101020101" pitchFamily="18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B5B7ED-53F2-437D-9F47-9F8596713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130282"/>
            <a:ext cx="2765214" cy="32991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2E208C-7E53-42BF-8030-A5135719A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48" y="1129308"/>
            <a:ext cx="3562512" cy="32991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6C4A52-E688-4127-A382-F049F1851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44" y="4397671"/>
            <a:ext cx="3672408" cy="112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86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06E96D5-17AC-492B-8CE3-B3FA1D10DD1A}"/>
              </a:ext>
            </a:extLst>
          </p:cNvPr>
          <p:cNvSpPr/>
          <p:nvPr/>
        </p:nvSpPr>
        <p:spPr>
          <a:xfrm>
            <a:off x="482994" y="455688"/>
            <a:ext cx="8332545" cy="485707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0AE4CD-7A91-4908-9D9C-5FBDD22867AC}"/>
              </a:ext>
            </a:extLst>
          </p:cNvPr>
          <p:cNvSpPr/>
          <p:nvPr/>
        </p:nvSpPr>
        <p:spPr>
          <a:xfrm>
            <a:off x="251520" y="265212"/>
            <a:ext cx="1512168" cy="731158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365아임쏘쿨" pitchFamily="18" charset="-127"/>
              <a:ea typeface="365아임쏘쿨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79512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F8E455-D33E-4A9E-ACB9-5515563DD12C}"/>
              </a:ext>
            </a:extLst>
          </p:cNvPr>
          <p:cNvSpPr txBox="1"/>
          <p:nvPr/>
        </p:nvSpPr>
        <p:spPr>
          <a:xfrm>
            <a:off x="304634" y="205978"/>
            <a:ext cx="14590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365아임쏘쿨" pitchFamily="18" charset="-127"/>
                <a:ea typeface="365아임쏘쿨" pitchFamily="18" charset="-127"/>
              </a:rPr>
              <a:t>Q&amp;A</a:t>
            </a:r>
            <a:endParaRPr lang="ko-KR" altLang="en-US" sz="5400" dirty="0">
              <a:solidFill>
                <a:schemeClr val="bg1"/>
              </a:solidFill>
              <a:latin typeface="365아임쏘쿨" pitchFamily="18" charset="-127"/>
              <a:ea typeface="365아임쏘쿨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FFF3CD-CD37-41AA-882C-4EA5BDB9B72C}"/>
              </a:ext>
            </a:extLst>
          </p:cNvPr>
          <p:cNvSpPr txBox="1"/>
          <p:nvPr/>
        </p:nvSpPr>
        <p:spPr>
          <a:xfrm>
            <a:off x="1579671" y="4210487"/>
            <a:ext cx="663515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다음_Regular" pitchFamily="2" charset="-127"/>
                <a:ea typeface="다음_Regular" pitchFamily="2" charset="-127"/>
              </a:rPr>
              <a:t>과연</a:t>
            </a:r>
            <a:r>
              <a:rPr lang="en-US" altLang="ko-KR" sz="24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다음_Regular" pitchFamily="2" charset="-127"/>
                <a:ea typeface="다음_Regular" pitchFamily="2" charset="-127"/>
              </a:rPr>
              <a:t>,</a:t>
            </a:r>
          </a:p>
          <a:p>
            <a:r>
              <a:rPr lang="ko-KR" altLang="en-US" sz="28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다음_Regular" pitchFamily="2" charset="-127"/>
                <a:ea typeface="다음_Regular" pitchFamily="2" charset="-127"/>
              </a:rPr>
              <a:t>    </a:t>
            </a:r>
            <a:r>
              <a:rPr lang="ko-KR" altLang="en-US" sz="2800" b="1" dirty="0" err="1">
                <a:solidFill>
                  <a:srgbClr val="7CECAC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다음_Regular" pitchFamily="2" charset="-127"/>
                <a:ea typeface="다음_Regular" pitchFamily="2" charset="-127"/>
              </a:rPr>
              <a:t>다니엘헤니</a:t>
            </a:r>
            <a:r>
              <a:rPr lang="ko-KR" altLang="en-US" sz="2400" b="1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다음_Regular" pitchFamily="2" charset="-127"/>
                <a:ea typeface="다음_Regular" pitchFamily="2" charset="-127"/>
              </a:rPr>
              <a:t>가</a:t>
            </a:r>
            <a:r>
              <a:rPr lang="ko-KR" altLang="en-US" sz="24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다음_Regular" pitchFamily="2" charset="-127"/>
                <a:ea typeface="다음_Regular" pitchFamily="2" charset="-127"/>
              </a:rPr>
              <a:t> 집을 얼마에 팔 수 있을까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3990E7-7298-45F6-BC62-AB17C02758A0}"/>
              </a:ext>
            </a:extLst>
          </p:cNvPr>
          <p:cNvSpPr txBox="1"/>
          <p:nvPr/>
        </p:nvSpPr>
        <p:spPr>
          <a:xfrm>
            <a:off x="813809" y="3761652"/>
            <a:ext cx="899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n w="1905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굴림" pitchFamily="50" charset="-127"/>
                <a:ea typeface="굴림" pitchFamily="50" charset="-127"/>
              </a:rPr>
              <a:t>Q</a:t>
            </a:r>
            <a:endParaRPr lang="ko-KR" altLang="en-US" sz="7200" b="1" dirty="0">
              <a:ln w="19050"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1045BB-0864-4CB9-886F-168EF287880E}"/>
              </a:ext>
            </a:extLst>
          </p:cNvPr>
          <p:cNvSpPr txBox="1"/>
          <p:nvPr/>
        </p:nvSpPr>
        <p:spPr>
          <a:xfrm>
            <a:off x="7787265" y="4112433"/>
            <a:ext cx="899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1">
                    <a:lumMod val="95000"/>
                  </a:schemeClr>
                </a:solidFill>
                <a:latin typeface="굴림" pitchFamily="50" charset="-127"/>
                <a:ea typeface="굴림" pitchFamily="50" charset="-127"/>
              </a:rPr>
              <a:t>?</a:t>
            </a:r>
            <a:endParaRPr lang="ko-KR" altLang="en-US" sz="7200" b="1" dirty="0">
              <a:solidFill>
                <a:schemeClr val="bg1">
                  <a:lumMod val="95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ABB986-FC0B-4F7F-A1E4-5249EC218030}"/>
              </a:ext>
            </a:extLst>
          </p:cNvPr>
          <p:cNvCxnSpPr>
            <a:cxnSpLocks/>
          </p:cNvCxnSpPr>
          <p:nvPr/>
        </p:nvCxnSpPr>
        <p:spPr>
          <a:xfrm>
            <a:off x="1981417" y="5103039"/>
            <a:ext cx="5831658" cy="0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ë¤ëìí¤ëëí¼ìì°ë¤ì ëí ì´ë¯¸ì§ ê²ìê²°ê³¼">
            <a:extLst>
              <a:ext uri="{FF2B5EF4-FFF2-40B4-BE49-F238E27FC236}">
                <a16:creationId xmlns:a16="http://schemas.microsoft.com/office/drawing/2014/main" id="{A970AD25-6658-4A32-9EF5-7B292A0E2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852" y="1207281"/>
            <a:ext cx="5160789" cy="290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87BE9DE-AC7B-4F19-8B6B-94898E4DD617}"/>
              </a:ext>
            </a:extLst>
          </p:cNvPr>
          <p:cNvSpPr/>
          <p:nvPr/>
        </p:nvSpPr>
        <p:spPr>
          <a:xfrm>
            <a:off x="5699870" y="950622"/>
            <a:ext cx="2434652" cy="693418"/>
          </a:xfrm>
          <a:prstGeom prst="round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E333ED-0E22-41F5-AEA1-36773BAF96A2}"/>
              </a:ext>
            </a:extLst>
          </p:cNvPr>
          <p:cNvSpPr/>
          <p:nvPr/>
        </p:nvSpPr>
        <p:spPr>
          <a:xfrm>
            <a:off x="5813729" y="1134086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Hi! </a:t>
            </a:r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저</a:t>
            </a:r>
            <a:r>
              <a:rPr lang="en-US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..</a:t>
            </a:r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이사가요 </a:t>
            </a:r>
            <a:r>
              <a:rPr lang="en-US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^-^</a:t>
            </a:r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210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 rot="10800000">
            <a:off x="6948264" y="1849388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79512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F7E59E-F843-43DA-8CF7-E3FDC6F4C7B6}"/>
              </a:ext>
            </a:extLst>
          </p:cNvPr>
          <p:cNvGrpSpPr/>
          <p:nvPr/>
        </p:nvGrpSpPr>
        <p:grpSpPr>
          <a:xfrm>
            <a:off x="3779912" y="2475868"/>
            <a:ext cx="4536504" cy="1245728"/>
            <a:chOff x="3779912" y="2425173"/>
            <a:chExt cx="4536504" cy="124572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3779912" y="2425173"/>
              <a:ext cx="4536504" cy="1245728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9521368-EFE7-4BEE-8CC8-B3D27AECA9B7}"/>
                </a:ext>
              </a:extLst>
            </p:cNvPr>
            <p:cNvSpPr/>
            <p:nvPr/>
          </p:nvSpPr>
          <p:spPr>
            <a:xfrm>
              <a:off x="4427984" y="2491608"/>
              <a:ext cx="3812112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#1</a:t>
              </a:r>
            </a:p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데이터 </a:t>
              </a:r>
              <a:r>
                <a:rPr kumimoji="0" lang="ko-KR" alt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전처리</a:t>
              </a:r>
              <a:r>
                <a:rPr kumimoji="0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 과정 </a:t>
              </a:r>
              <a:endPara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274F93D-FADD-4C4C-B6B6-B7DAB6474D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74" y="1878211"/>
            <a:ext cx="2667000" cy="195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91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 rot="10800000">
            <a:off x="6948264" y="1849388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데이터 </a:t>
              </a:r>
              <a:r>
                <a:rPr lang="ko-KR" altLang="en-US" sz="3600" dirty="0" err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전처리</a:t>
              </a:r>
              <a:r>
                <a:rPr lang="ko-KR" altLang="en-US" sz="3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   </a:t>
              </a:r>
              <a:r>
                <a:rPr lang="en-US" altLang="ko-KR" sz="3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	</a:t>
              </a:r>
              <a:r>
                <a:rPr lang="ko-KR" altLang="en-US" sz="3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endParaRPr lang="ko-KR" altLang="en-US" sz="3600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FA6-7E7C-40F6-89A3-BB77D1AE7F7B}"/>
              </a:ext>
            </a:extLst>
          </p:cNvPr>
          <p:cNvSpPr txBox="1"/>
          <p:nvPr/>
        </p:nvSpPr>
        <p:spPr>
          <a:xfrm>
            <a:off x="3758145" y="388577"/>
            <a:ext cx="2880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1) N/A </a:t>
            </a:r>
            <a:r>
              <a:rPr lang="ko-KR" altLang="en-US" sz="28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값 처리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164E09-E845-4232-94A3-A657FA938F0E}"/>
              </a:ext>
            </a:extLst>
          </p:cNvPr>
          <p:cNvSpPr txBox="1"/>
          <p:nvPr/>
        </p:nvSpPr>
        <p:spPr>
          <a:xfrm>
            <a:off x="3306936" y="2428021"/>
            <a:ext cx="2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수많은 </a:t>
            </a:r>
            <a:r>
              <a:rPr lang="en-US" altLang="ko-KR" sz="24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N/A…</a:t>
            </a:r>
            <a:endParaRPr lang="ko-KR" altLang="en-US" sz="2400" b="1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10AF860-D56A-4A95-9400-82F2697435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6" r="1256"/>
          <a:stretch/>
        </p:blipFill>
        <p:spPr>
          <a:xfrm>
            <a:off x="467543" y="1306552"/>
            <a:ext cx="8208913" cy="105344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</p:pic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B4758FFA-C78A-4EDA-B017-49539F27E74B}"/>
              </a:ext>
            </a:extLst>
          </p:cNvPr>
          <p:cNvSpPr/>
          <p:nvPr/>
        </p:nvSpPr>
        <p:spPr>
          <a:xfrm>
            <a:off x="4211960" y="2949682"/>
            <a:ext cx="504056" cy="562088"/>
          </a:xfrm>
          <a:prstGeom prst="downArrow">
            <a:avLst>
              <a:gd name="adj1" fmla="val 50000"/>
              <a:gd name="adj2" fmla="val 469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800347-342E-4342-8806-F2284B8AB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3" y="3708503"/>
            <a:ext cx="8208913" cy="10572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6C092FF-7AD6-49FC-98E0-FADF5D595C75}"/>
              </a:ext>
            </a:extLst>
          </p:cNvPr>
          <p:cNvGrpSpPr/>
          <p:nvPr/>
        </p:nvGrpSpPr>
        <p:grpSpPr>
          <a:xfrm>
            <a:off x="459040" y="3053593"/>
            <a:ext cx="3100121" cy="880091"/>
            <a:chOff x="607782" y="3180103"/>
            <a:chExt cx="3100121" cy="88009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BB79338-6F40-4A5A-B9E3-B3540345A305}"/>
                </a:ext>
              </a:extLst>
            </p:cNvPr>
            <p:cNvSpPr txBox="1"/>
            <p:nvPr/>
          </p:nvSpPr>
          <p:spPr>
            <a:xfrm>
              <a:off x="1270904" y="3389318"/>
              <a:ext cx="2436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 이렇게 바꿔보자</a:t>
              </a:r>
              <a:r>
                <a:rPr lang="en-US" altLang="ko-KR" sz="2400" dirty="0"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! </a:t>
              </a:r>
              <a:endParaRPr lang="ko-KR" altLang="en-US" sz="2400" dirty="0"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41C4EA5-2DA9-4674-8968-956EA6965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45080">
              <a:off x="607782" y="3180103"/>
              <a:ext cx="880091" cy="88009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012D4B-4575-42C2-A56E-C99E0F2511A5}"/>
              </a:ext>
            </a:extLst>
          </p:cNvPr>
          <p:cNvSpPr/>
          <p:nvPr/>
        </p:nvSpPr>
        <p:spPr>
          <a:xfrm rot="21244416">
            <a:off x="7445654" y="4592359"/>
            <a:ext cx="1104790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N/A </a:t>
            </a:r>
            <a:r>
              <a:rPr lang="ko-KR" altLang="en-US" b="1" dirty="0">
                <a:solidFill>
                  <a:srgbClr val="FF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없다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026AE0-39EB-47EE-B8B1-4A2CBAFC2194}"/>
              </a:ext>
            </a:extLst>
          </p:cNvPr>
          <p:cNvSpPr txBox="1"/>
          <p:nvPr/>
        </p:nvSpPr>
        <p:spPr>
          <a:xfrm>
            <a:off x="566020" y="5041956"/>
            <a:ext cx="5986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대표적으로 사용한 </a:t>
            </a:r>
            <a:r>
              <a:rPr lang="ko-KR" altLang="en-US" sz="2400" dirty="0"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처리 방식 </a:t>
            </a:r>
            <a:r>
              <a:rPr lang="en-US" altLang="ko-KR" sz="2400" dirty="0"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2</a:t>
            </a:r>
            <a:r>
              <a:rPr lang="ko-KR" altLang="en-US" sz="2400" dirty="0"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가지</a:t>
            </a:r>
            <a:r>
              <a:rPr lang="ko-KR" altLang="en-US" sz="2400" dirty="0">
                <a:solidFill>
                  <a:srgbClr val="FF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알아보자</a:t>
            </a:r>
            <a:r>
              <a:rPr lang="en-US" altLang="ko-KR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!</a:t>
            </a:r>
            <a:endParaRPr lang="ko-KR" altLang="en-US" sz="2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C20C9DD-3EAD-4B7D-9822-FFFFFC46ABA5}"/>
              </a:ext>
            </a:extLst>
          </p:cNvPr>
          <p:cNvSpPr/>
          <p:nvPr/>
        </p:nvSpPr>
        <p:spPr>
          <a:xfrm>
            <a:off x="6341341" y="5222708"/>
            <a:ext cx="26500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1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이외의 처리방법은 </a:t>
            </a:r>
            <a:r>
              <a:rPr lang="en-US" altLang="ko-KR" sz="11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*</a:t>
            </a:r>
            <a:r>
              <a:rPr lang="ko-KR" altLang="en-US" sz="11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부록을 참조해주세요</a:t>
            </a:r>
            <a:r>
              <a:rPr lang="en-US" altLang="ko-KR" sz="11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!)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821135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922912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 rot="10800000">
            <a:off x="6948264" y="1849388"/>
            <a:ext cx="2195736" cy="792088"/>
          </a:xfrm>
          <a:prstGeom prst="rect">
            <a:avLst/>
          </a:prstGeom>
          <a:blipFill dpi="0" rotWithShape="1">
            <a:blip r:embed="rId2" cstate="print">
              <a:alphaModFix amt="3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7584C6-643F-4CF4-864E-62B232F27E36}"/>
              </a:ext>
            </a:extLst>
          </p:cNvPr>
          <p:cNvGrpSpPr/>
          <p:nvPr/>
        </p:nvGrpSpPr>
        <p:grpSpPr>
          <a:xfrm>
            <a:off x="151036" y="190262"/>
            <a:ext cx="8841928" cy="878498"/>
            <a:chOff x="151036" y="190262"/>
            <a:chExt cx="8841928" cy="8784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1A7A0B-377D-4505-9091-EFE9CEE163B1}"/>
                </a:ext>
              </a:extLst>
            </p:cNvPr>
            <p:cNvSpPr/>
            <p:nvPr/>
          </p:nvSpPr>
          <p:spPr>
            <a:xfrm>
              <a:off x="151036" y="331747"/>
              <a:ext cx="8841928" cy="648073"/>
            </a:xfrm>
            <a:prstGeom prst="rect">
              <a:avLst/>
            </a:prstGeom>
            <a:solidFill>
              <a:srgbClr val="5BB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pic>
          <p:nvPicPr>
            <p:cNvPr id="11266" name="Picture 2" descr="나 혼자 산다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9" y="190262"/>
              <a:ext cx="798634" cy="8784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DEE18A-577F-45DE-A6AB-C6F63D0C3A5E}"/>
                </a:ext>
              </a:extLst>
            </p:cNvPr>
            <p:cNvSpPr/>
            <p:nvPr/>
          </p:nvSpPr>
          <p:spPr>
            <a:xfrm>
              <a:off x="1122162" y="291032"/>
              <a:ext cx="6042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데이터 </a:t>
              </a:r>
              <a:r>
                <a:rPr kumimoji="0" lang="ko-KR" altLang="en-US" sz="3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전처리</a:t>
              </a: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    </a:t>
              </a:r>
              <a:r>
                <a:rPr kumimoji="0" lang="en-US" altLang="ko-K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	</a:t>
              </a: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 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D29867-8672-4859-8FCF-3747061FB714}"/>
              </a:ext>
            </a:extLst>
          </p:cNvPr>
          <p:cNvSpPr/>
          <p:nvPr/>
        </p:nvSpPr>
        <p:spPr>
          <a:xfrm>
            <a:off x="143508" y="121196"/>
            <a:ext cx="8856984" cy="5472608"/>
          </a:xfrm>
          <a:prstGeom prst="rect">
            <a:avLst/>
          </a:prstGeom>
          <a:noFill/>
          <a:ln w="38100">
            <a:solidFill>
              <a:srgbClr val="437A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FA6-7E7C-40F6-89A3-BB77D1AE7F7B}"/>
              </a:ext>
            </a:extLst>
          </p:cNvPr>
          <p:cNvSpPr txBox="1"/>
          <p:nvPr/>
        </p:nvSpPr>
        <p:spPr>
          <a:xfrm>
            <a:off x="3758145" y="388577"/>
            <a:ext cx="2880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1) N/A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값 처리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4674C0-E0BC-4630-9BA4-2793DF8D5EFE}"/>
              </a:ext>
            </a:extLst>
          </p:cNvPr>
          <p:cNvSpPr txBox="1"/>
          <p:nvPr/>
        </p:nvSpPr>
        <p:spPr>
          <a:xfrm>
            <a:off x="2184485" y="1108647"/>
            <a:ext cx="4775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① </a:t>
            </a:r>
            <a:r>
              <a:rPr lang="ko-KR" altLang="en-US" sz="3200" dirty="0"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유사 조건의 </a:t>
            </a:r>
            <a:r>
              <a:rPr lang="ko-KR" altLang="en-US" sz="3200" dirty="0" err="1"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최빈값</a:t>
            </a:r>
            <a:r>
              <a:rPr lang="ko-KR" altLang="en-US" sz="3200" dirty="0"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3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대체 </a:t>
            </a:r>
            <a:endParaRPr lang="en-US" altLang="ko-KR" sz="32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B940B8-3C2C-45EB-A95D-701298A26FF1}"/>
              </a:ext>
            </a:extLst>
          </p:cNvPr>
          <p:cNvSpPr txBox="1"/>
          <p:nvPr/>
        </p:nvSpPr>
        <p:spPr>
          <a:xfrm>
            <a:off x="206093" y="5326423"/>
            <a:ext cx="900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*</a:t>
            </a:r>
            <a:r>
              <a:rPr lang="en-US" altLang="ko-KR" sz="12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MSZoning</a:t>
            </a:r>
            <a:r>
              <a:rPr lang="en-US" altLang="ko-KR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functional, Electrical, </a:t>
            </a:r>
            <a:r>
              <a:rPr lang="en-US" altLang="ko-KR" sz="12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kitchenqual</a:t>
            </a:r>
            <a:r>
              <a:rPr lang="en-US" altLang="ko-KR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utilities, </a:t>
            </a:r>
            <a:r>
              <a:rPr lang="en-US" altLang="ko-KR" sz="12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garagecond</a:t>
            </a:r>
            <a:r>
              <a:rPr lang="en-US" altLang="ko-KR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en-US" altLang="ko-KR" sz="12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bsmtexposure</a:t>
            </a:r>
            <a:r>
              <a:rPr lang="en-US" altLang="ko-KR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en-US" altLang="ko-KR" sz="12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SaleType</a:t>
            </a:r>
            <a:r>
              <a:rPr lang="en-US" altLang="ko-KR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… </a:t>
            </a:r>
            <a:r>
              <a:rPr lang="ko-KR" altLang="en-US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위와 같은 방식으로 처리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1F16DF2-EB6D-44B4-8D75-9584A4DA0818}"/>
              </a:ext>
            </a:extLst>
          </p:cNvPr>
          <p:cNvGrpSpPr/>
          <p:nvPr/>
        </p:nvGrpSpPr>
        <p:grpSpPr>
          <a:xfrm>
            <a:off x="1197655" y="4210949"/>
            <a:ext cx="6748690" cy="518759"/>
            <a:chOff x="1503147" y="4054786"/>
            <a:chExt cx="6748690" cy="518759"/>
          </a:xfrm>
        </p:grpSpPr>
        <p:sp>
          <p:nvSpPr>
            <p:cNvPr id="21" name="화살표: 아래쪽 20">
              <a:extLst>
                <a:ext uri="{FF2B5EF4-FFF2-40B4-BE49-F238E27FC236}">
                  <a16:creationId xmlns:a16="http://schemas.microsoft.com/office/drawing/2014/main" id="{56E3CD93-D329-4497-AB08-A43C2734434E}"/>
                </a:ext>
              </a:extLst>
            </p:cNvPr>
            <p:cNvSpPr/>
            <p:nvPr/>
          </p:nvSpPr>
          <p:spPr>
            <a:xfrm rot="16200000">
              <a:off x="1524762" y="4033171"/>
              <a:ext cx="518759" cy="56198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18F3223-4A4D-4EAE-8C68-7B5148C4FC93}"/>
                </a:ext>
              </a:extLst>
            </p:cNvPr>
            <p:cNvSpPr/>
            <p:nvPr/>
          </p:nvSpPr>
          <p:spPr>
            <a:xfrm>
              <a:off x="2112464" y="4167684"/>
              <a:ext cx="6139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SalesCondition</a:t>
              </a:r>
              <a:r>
                <a:rPr lang="ko-KR" altLang="en-US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이 </a:t>
              </a:r>
              <a:r>
                <a:rPr lang="en-US" altLang="ko-KR" dirty="0"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Normal</a:t>
              </a:r>
              <a:r>
                <a:rPr lang="ko-KR" altLang="en-US" dirty="0"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인 </a:t>
              </a:r>
              <a:r>
                <a:rPr lang="en-US" altLang="ko-KR" dirty="0" err="1"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SaleType</a:t>
              </a:r>
              <a:r>
                <a:rPr lang="ko-KR" altLang="en-US" dirty="0"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중 </a:t>
              </a:r>
              <a:r>
                <a:rPr lang="ko-KR" altLang="en-US" dirty="0" err="1"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최빈값인</a:t>
              </a:r>
              <a:r>
                <a:rPr lang="ko-KR" altLang="en-US" dirty="0"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en-US" altLang="ko-KR" dirty="0">
                  <a:highlight>
                    <a:srgbClr val="FFFF00"/>
                  </a:highligh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WD </a:t>
              </a:r>
              <a:r>
                <a:rPr lang="ko-KR" altLang="en-US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선택 </a:t>
              </a:r>
              <a:endPara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74AEF3-59B3-4C5F-B7A3-434C9CBF4CDE}"/>
              </a:ext>
            </a:extLst>
          </p:cNvPr>
          <p:cNvGrpSpPr/>
          <p:nvPr/>
        </p:nvGrpSpPr>
        <p:grpSpPr>
          <a:xfrm>
            <a:off x="375090" y="2052741"/>
            <a:ext cx="8393820" cy="1745776"/>
            <a:chOff x="280839" y="2052741"/>
            <a:chExt cx="8393820" cy="174577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3B5FDFD-7974-4C22-92BC-2D8BE1DC4D6F}"/>
                </a:ext>
              </a:extLst>
            </p:cNvPr>
            <p:cNvGrpSpPr/>
            <p:nvPr/>
          </p:nvGrpSpPr>
          <p:grpSpPr>
            <a:xfrm>
              <a:off x="295234" y="2344015"/>
              <a:ext cx="8343906" cy="1329042"/>
              <a:chOff x="295234" y="2344015"/>
              <a:chExt cx="8343906" cy="132904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534F3F1A-4728-484E-89E9-9D2EC9A8D479}"/>
                  </a:ext>
                </a:extLst>
              </p:cNvPr>
              <p:cNvGrpSpPr/>
              <p:nvPr/>
            </p:nvGrpSpPr>
            <p:grpSpPr>
              <a:xfrm>
                <a:off x="295234" y="2344015"/>
                <a:ext cx="8343906" cy="1329042"/>
                <a:chOff x="154701" y="2353444"/>
                <a:chExt cx="8343906" cy="1329042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29B88036-D266-4907-A29E-52934BCF01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4701" y="2400724"/>
                  <a:ext cx="2533824" cy="359342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CE21B217-C142-4F88-9EAF-6CCCFBCEF6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1689"/>
                <a:stretch/>
              </p:blipFill>
              <p:spPr>
                <a:xfrm>
                  <a:off x="3059832" y="2353444"/>
                  <a:ext cx="5438775" cy="1329042"/>
                </a:xfrm>
                <a:prstGeom prst="rect">
                  <a:avLst/>
                </a:prstGeom>
              </p:spPr>
            </p:pic>
          </p:grp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5312E31-8595-4B7F-86F8-364A08ED2EFD}"/>
                  </a:ext>
                </a:extLst>
              </p:cNvPr>
              <p:cNvSpPr/>
              <p:nvPr/>
            </p:nvSpPr>
            <p:spPr>
              <a:xfrm>
                <a:off x="3200365" y="3271116"/>
                <a:ext cx="5438774" cy="21670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D8B3FD9-AAE6-46EC-8C02-E60DBBB82173}"/>
                </a:ext>
              </a:extLst>
            </p:cNvPr>
            <p:cNvSpPr/>
            <p:nvPr/>
          </p:nvSpPr>
          <p:spPr>
            <a:xfrm>
              <a:off x="280839" y="2100553"/>
              <a:ext cx="1980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N/A</a:t>
              </a:r>
              <a:r>
                <a:rPr lang="ko-KR" altLang="en-US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값이 존재하는 행</a:t>
              </a:r>
              <a:endParaRPr lang="ko-KR" altLang="en-US" sz="1600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6AD861F-45F6-4482-B06C-DCEF1823FE57}"/>
                </a:ext>
              </a:extLst>
            </p:cNvPr>
            <p:cNvSpPr/>
            <p:nvPr/>
          </p:nvSpPr>
          <p:spPr>
            <a:xfrm>
              <a:off x="7622896" y="2052741"/>
              <a:ext cx="105176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SaleType</a:t>
              </a:r>
              <a:endParaRPr lang="ko-KR" altLang="en-US" sz="16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33514E3-E9DD-4647-A644-1DC779228CC2}"/>
                </a:ext>
              </a:extLst>
            </p:cNvPr>
            <p:cNvSpPr/>
            <p:nvPr/>
          </p:nvSpPr>
          <p:spPr>
            <a:xfrm rot="16200000">
              <a:off x="2313145" y="2865473"/>
              <a:ext cx="152753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SaleCondition</a:t>
              </a:r>
              <a:endParaRPr lang="ko-KR" altLang="en-US" sz="1600" dirty="0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4439AC-6A43-4107-A28C-916501645F57}"/>
              </a:ext>
            </a:extLst>
          </p:cNvPr>
          <p:cNvSpPr/>
          <p:nvPr/>
        </p:nvSpPr>
        <p:spPr>
          <a:xfrm>
            <a:off x="2195735" y="2560666"/>
            <a:ext cx="727573" cy="2278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527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1742</Words>
  <Application>Microsoft Office PowerPoint</Application>
  <PresentationFormat>화면 슬라이드 쇼(16:10)</PresentationFormat>
  <Paragraphs>362</Paragraphs>
  <Slides>55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8" baseType="lpstr">
      <vt:lpstr>08서울남산체 EB</vt:lpstr>
      <vt:lpstr>12롯데마트드림Medium</vt:lpstr>
      <vt:lpstr>365아임쏘쿨</vt:lpstr>
      <vt:lpstr>a로케트</vt:lpstr>
      <vt:lpstr>a아시아헤드2</vt:lpstr>
      <vt:lpstr>a타이틀고딕2</vt:lpstr>
      <vt:lpstr>굴림</vt:lpstr>
      <vt:lpstr>다음_Regular</vt:lpstr>
      <vt:lpstr>맑은 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Registered User</dc:creator>
  <cp:lastModifiedBy>최재영</cp:lastModifiedBy>
  <cp:revision>297</cp:revision>
  <dcterms:created xsi:type="dcterms:W3CDTF">2017-11-07T11:59:04Z</dcterms:created>
  <dcterms:modified xsi:type="dcterms:W3CDTF">2018-11-25T17:30:08Z</dcterms:modified>
</cp:coreProperties>
</file>